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7" r:id="rId2"/>
    <p:sldId id="259" r:id="rId3"/>
    <p:sldId id="258" r:id="rId4"/>
    <p:sldId id="268" r:id="rId5"/>
    <p:sldId id="261" r:id="rId6"/>
    <p:sldId id="262" r:id="rId7"/>
    <p:sldId id="263" r:id="rId8"/>
    <p:sldId id="264" r:id="rId9"/>
    <p:sldId id="265" r:id="rId10"/>
    <p:sldId id="266" r:id="rId11"/>
    <p:sldId id="267" r:id="rId12"/>
    <p:sldId id="269" r:id="rId13"/>
    <p:sldId id="270" r:id="rId14"/>
    <p:sldId id="271" r:id="rId15"/>
    <p:sldId id="272" r:id="rId16"/>
    <p:sldId id="273" r:id="rId17"/>
    <p:sldId id="274" r:id="rId18"/>
    <p:sldId id="275" r:id="rId19"/>
    <p:sldId id="276" r:id="rId20"/>
    <p:sldId id="281" r:id="rId21"/>
    <p:sldId id="282" r:id="rId22"/>
    <p:sldId id="283" r:id="rId23"/>
    <p:sldId id="284" r:id="rId24"/>
    <p:sldId id="285" r:id="rId25"/>
  </p:sldIdLst>
  <p:sldSz cx="12192000" cy="6858000"/>
  <p:notesSz cx="9945688"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83" d="100"/>
          <a:sy n="83" d="100"/>
        </p:scale>
        <p:origin x="-222"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Tapin</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Sheet1!$A$2:$A$3</c:f>
              <c:numCache>
                <c:formatCode>General</c:formatCode>
                <c:ptCount val="2"/>
                <c:pt idx="0">
                  <c:v>2018</c:v>
                </c:pt>
                <c:pt idx="1">
                  <c:v>2019</c:v>
                </c:pt>
              </c:numCache>
            </c:numRef>
          </c:cat>
          <c:val>
            <c:numRef>
              <c:f>Sheet1!$B$2:$B$3</c:f>
              <c:numCache>
                <c:formatCode>General</c:formatCode>
                <c:ptCount val="2"/>
                <c:pt idx="0">
                  <c:v>69.98</c:v>
                </c:pt>
                <c:pt idx="1">
                  <c:v>70.23</c:v>
                </c:pt>
              </c:numCache>
            </c:numRef>
          </c:val>
          <c:extLst xmlns:c16r2="http://schemas.microsoft.com/office/drawing/2015/06/chart">
            <c:ext xmlns:c16="http://schemas.microsoft.com/office/drawing/2014/chart" uri="{C3380CC4-5D6E-409C-BE32-E72D297353CC}">
              <c16:uniqueId val="{00000000-0CA9-4634-BCCD-A5EA546FD3F9}"/>
            </c:ext>
          </c:extLst>
        </c:ser>
        <c:ser>
          <c:idx val="1"/>
          <c:order val="1"/>
          <c:tx>
            <c:strRef>
              <c:f>Sheet1!$C$1</c:f>
              <c:strCache>
                <c:ptCount val="1"/>
                <c:pt idx="0">
                  <c:v>Kalimantan Selatan</c:v>
                </c:pt>
              </c:strCache>
            </c:strRef>
          </c:tx>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Sheet1!$A$2:$A$3</c:f>
              <c:numCache>
                <c:formatCode>General</c:formatCode>
                <c:ptCount val="2"/>
                <c:pt idx="0">
                  <c:v>2018</c:v>
                </c:pt>
                <c:pt idx="1">
                  <c:v>2019</c:v>
                </c:pt>
              </c:numCache>
            </c:numRef>
          </c:cat>
          <c:val>
            <c:numRef>
              <c:f>Sheet1!$C$2:$C$3</c:f>
              <c:numCache>
                <c:formatCode>General</c:formatCode>
                <c:ptCount val="2"/>
                <c:pt idx="0">
                  <c:v>68.23</c:v>
                </c:pt>
                <c:pt idx="1">
                  <c:v>68.489999999999995</c:v>
                </c:pt>
              </c:numCache>
            </c:numRef>
          </c:val>
          <c:extLst xmlns:c16r2="http://schemas.microsoft.com/office/drawing/2015/06/chart">
            <c:ext xmlns:c16="http://schemas.microsoft.com/office/drawing/2014/chart" uri="{C3380CC4-5D6E-409C-BE32-E72D297353CC}">
              <c16:uniqueId val="{00000001-0CA9-4634-BCCD-A5EA546FD3F9}"/>
            </c:ext>
          </c:extLst>
        </c:ser>
        <c:ser>
          <c:idx val="2"/>
          <c:order val="2"/>
          <c:tx>
            <c:strRef>
              <c:f>Sheet1!$D$1</c:f>
              <c:strCache>
                <c:ptCount val="1"/>
                <c:pt idx="0">
                  <c:v>Nasional</c:v>
                </c:pt>
              </c:strCache>
            </c:strRef>
          </c:tx>
          <c:spPr>
            <a:solidFill>
              <a:schemeClr val="accent3">
                <a:alpha val="85000"/>
              </a:schemeClr>
            </a:solidFill>
            <a:ln w="9525" cap="flat" cmpd="sng" algn="ctr">
              <a:solidFill>
                <a:schemeClr val="accent3">
                  <a:lumMod val="75000"/>
                </a:schemeClr>
              </a:solidFill>
              <a:round/>
            </a:ln>
            <a:effectLst/>
            <a:sp3d contourW="9525">
              <a:contourClr>
                <a:schemeClr val="accent3">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Sheet1!$A$2:$A$3</c:f>
              <c:numCache>
                <c:formatCode>General</c:formatCode>
                <c:ptCount val="2"/>
                <c:pt idx="0">
                  <c:v>2018</c:v>
                </c:pt>
                <c:pt idx="1">
                  <c:v>2019</c:v>
                </c:pt>
              </c:numCache>
            </c:numRef>
          </c:cat>
          <c:val>
            <c:numRef>
              <c:f>Sheet1!$D$2:$D$3</c:f>
              <c:numCache>
                <c:formatCode>General</c:formatCode>
                <c:ptCount val="2"/>
                <c:pt idx="0">
                  <c:v>71.2</c:v>
                </c:pt>
                <c:pt idx="1">
                  <c:v>71.34</c:v>
                </c:pt>
              </c:numCache>
            </c:numRef>
          </c:val>
          <c:extLst xmlns:c16r2="http://schemas.microsoft.com/office/drawing/2015/06/chart">
            <c:ext xmlns:c16="http://schemas.microsoft.com/office/drawing/2014/chart" uri="{C3380CC4-5D6E-409C-BE32-E72D297353CC}">
              <c16:uniqueId val="{00000002-0CA9-4634-BCCD-A5EA546FD3F9}"/>
            </c:ext>
          </c:extLst>
        </c:ser>
        <c:dLbls>
          <c:showLegendKey val="0"/>
          <c:showVal val="1"/>
          <c:showCatName val="0"/>
          <c:showSerName val="0"/>
          <c:showPercent val="0"/>
          <c:showBubbleSize val="0"/>
        </c:dLbls>
        <c:gapWidth val="65"/>
        <c:shape val="box"/>
        <c:axId val="308766208"/>
        <c:axId val="308767744"/>
        <c:axId val="0"/>
      </c:bar3DChart>
      <c:catAx>
        <c:axId val="30876620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308767744"/>
        <c:crosses val="autoZero"/>
        <c:auto val="1"/>
        <c:lblAlgn val="ctr"/>
        <c:lblOffset val="100"/>
        <c:noMultiLvlLbl val="0"/>
      </c:catAx>
      <c:valAx>
        <c:axId val="308767744"/>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308766208"/>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9798"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633589" y="0"/>
            <a:ext cx="4309798" cy="342900"/>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6513910"/>
            <a:ext cx="4309798"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633589" y="6513910"/>
            <a:ext cx="4309798" cy="342900"/>
          </a:xfrm>
          <a:prstGeom prst="rect">
            <a:avLst/>
          </a:prstGeom>
        </p:spPr>
        <p:txBody>
          <a:bodyPr vert="horz" lIns="91440" tIns="45720" rIns="91440" bIns="45720" rtlCol="0" anchor="b"/>
          <a:lstStyle>
            <a:lvl1pPr algn="r">
              <a:defRPr sz="1200"/>
            </a:lvl1pPr>
          </a:lstStyle>
          <a:p>
            <a:fld id="{F5CF195E-BB8F-4AD2-ACE3-0F74343A8094}" type="slidenum">
              <a:rPr lang="en-US" smtClean="0"/>
              <a:t>‹#›</a:t>
            </a:fld>
            <a:endParaRPr lang="en-US"/>
          </a:p>
        </p:txBody>
      </p:sp>
    </p:spTree>
    <p:extLst>
      <p:ext uri="{BB962C8B-B14F-4D97-AF65-F5344CB8AC3E}">
        <p14:creationId xmlns:p14="http://schemas.microsoft.com/office/powerpoint/2010/main" val="236118391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09798"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33589" y="1"/>
            <a:ext cx="4309798" cy="344091"/>
          </a:xfrm>
          <a:prstGeom prst="rect">
            <a:avLst/>
          </a:prstGeom>
        </p:spPr>
        <p:txBody>
          <a:bodyPr vert="horz" lIns="91440" tIns="45720" rIns="91440" bIns="45720" rtlCol="0"/>
          <a:lstStyle>
            <a:lvl1pPr algn="r">
              <a:defRPr sz="1200"/>
            </a:lvl1pPr>
          </a:lstStyle>
          <a:p>
            <a:endParaRPr lang="en-US"/>
          </a:p>
        </p:txBody>
      </p:sp>
      <p:sp>
        <p:nvSpPr>
          <p:cNvPr id="4" name="Slide Image Placeholder 3"/>
          <p:cNvSpPr>
            <a:spLocks noGrp="1" noRot="1" noChangeAspect="1"/>
          </p:cNvSpPr>
          <p:nvPr>
            <p:ph type="sldImg" idx="2"/>
          </p:nvPr>
        </p:nvSpPr>
        <p:spPr>
          <a:xfrm>
            <a:off x="2916238" y="857250"/>
            <a:ext cx="4113212"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94569" y="3300412"/>
            <a:ext cx="7956550" cy="2700338"/>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1"/>
            <a:ext cx="4309798"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33589" y="6513911"/>
            <a:ext cx="4309798" cy="344090"/>
          </a:xfrm>
          <a:prstGeom prst="rect">
            <a:avLst/>
          </a:prstGeom>
        </p:spPr>
        <p:txBody>
          <a:bodyPr vert="horz" lIns="91440" tIns="45720" rIns="91440" bIns="45720" rtlCol="0" anchor="b"/>
          <a:lstStyle>
            <a:lvl1pPr algn="r">
              <a:defRPr sz="1200"/>
            </a:lvl1pPr>
          </a:lstStyle>
          <a:p>
            <a:fld id="{6EC97EAC-32FE-4E21-9B48-B3181B2E7657}" type="slidenum">
              <a:rPr lang="en-US" smtClean="0"/>
              <a:t>‹#›</a:t>
            </a:fld>
            <a:endParaRPr lang="en-US"/>
          </a:p>
        </p:txBody>
      </p:sp>
    </p:spTree>
    <p:extLst>
      <p:ext uri="{BB962C8B-B14F-4D97-AF65-F5344CB8AC3E}">
        <p14:creationId xmlns:p14="http://schemas.microsoft.com/office/powerpoint/2010/main" val="192792769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C97EAC-32FE-4E21-9B48-B3181B2E7657}" type="slidenum">
              <a:rPr lang="en-US" smtClean="0"/>
              <a:t>1</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063896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p:txBody>
          <a:bodyPr wrap="square" numCol="1" anchor="t" anchorCtr="0" compatLnSpc="1">
            <a:prstTxWarp prst="textNoShape">
              <a:avLst/>
            </a:prstTxWarp>
            <a:normAutofit fontScale="92500" lnSpcReduction="20000"/>
          </a:bodyPr>
          <a:lstStyle/>
          <a:p>
            <a:pPr fontAlgn="auto">
              <a:spcBef>
                <a:spcPct val="0"/>
              </a:spcBef>
              <a:spcAft>
                <a:spcPts val="0"/>
              </a:spcAft>
              <a:defRPr/>
            </a:pPr>
            <a:r>
              <a:rPr lang="id-ID" smtClean="0"/>
              <a:t>Dalam upaya meningkatkan akses dan kualitas pelayanan kesehatan ibu dan anak, dilakukan dengan pendekatan Continuum of Care yang dimulai sejak masa pra hamil, hamil, </a:t>
            </a:r>
            <a:r>
              <a:rPr lang="en-US" smtClean="0"/>
              <a:t>b</a:t>
            </a:r>
            <a:r>
              <a:rPr lang="id-ID" smtClean="0"/>
              <a:t>ersalin dan nifas, bayi, balita, hingga remaja </a:t>
            </a:r>
            <a:r>
              <a:rPr lang="en-US" smtClean="0"/>
              <a:t>(pria </a:t>
            </a:r>
            <a:r>
              <a:rPr lang="id-ID" smtClean="0"/>
              <a:t>dan wanita usia subur</a:t>
            </a:r>
            <a:r>
              <a:rPr lang="en-US" smtClean="0"/>
              <a:t>)</a:t>
            </a:r>
            <a:r>
              <a:rPr lang="id-ID" smtClean="0"/>
              <a:t>. </a:t>
            </a:r>
          </a:p>
          <a:p>
            <a:pPr fontAlgn="auto">
              <a:spcBef>
                <a:spcPct val="0"/>
              </a:spcBef>
              <a:spcAft>
                <a:spcPts val="0"/>
              </a:spcAft>
              <a:defRPr/>
            </a:pPr>
            <a:endParaRPr lang="id-ID" smtClean="0"/>
          </a:p>
          <a:p>
            <a:pPr fontAlgn="auto">
              <a:spcBef>
                <a:spcPct val="0"/>
              </a:spcBef>
              <a:spcAft>
                <a:spcPts val="0"/>
              </a:spcAft>
              <a:defRPr/>
            </a:pPr>
            <a:r>
              <a:rPr lang="id-ID" smtClean="0"/>
              <a:t>Pada masa pra hamil, program ditujukan bagi pasangan usia subur (PUS) melalui program keluarga berencana, yang diarahkan menggunakan metode kontrasepsi jangka panjang (MKJP). Dengan demikian, diharapkan setiap PUS dapat merencanakan kehamilannya dengan baik dan terhindar dari kehamilan yang tidak diinginkan (KTD). Untuk PUS juga dikembangkan Pelayanan Kesehatan Reproduksi Terpadu (PKRT) di Puskesmas.</a:t>
            </a:r>
          </a:p>
          <a:p>
            <a:pPr fontAlgn="auto">
              <a:spcBef>
                <a:spcPct val="0"/>
              </a:spcBef>
              <a:spcAft>
                <a:spcPts val="0"/>
              </a:spcAft>
              <a:defRPr/>
            </a:pPr>
            <a:endParaRPr lang="id-ID" smtClean="0"/>
          </a:p>
          <a:p>
            <a:pPr fontAlgn="auto">
              <a:spcBef>
                <a:spcPct val="0"/>
              </a:spcBef>
              <a:spcAft>
                <a:spcPts val="0"/>
              </a:spcAft>
              <a:defRPr/>
            </a:pPr>
            <a:r>
              <a:rPr lang="id-ID" smtClean="0"/>
              <a:t>Pada masa kehamilan, program ditujukan untuk menjaga kesehatan ibu dan janin yang dikandungnya, dan apabila terdapat komplikasi atau faktor risiko diupayakan dapat dideteksi secara dini dan dilakukan intervensi. Kegiatan yang dilakukan meliputi Program Perencaan Persalinan dan Pencegahan Komplikasi (P4K), pelayanan antenatal terpadu (HIV, malaria, gizi, dll), dan pelaksanaan kelas ibu hamil.</a:t>
            </a:r>
          </a:p>
          <a:p>
            <a:pPr fontAlgn="auto">
              <a:spcBef>
                <a:spcPct val="0"/>
              </a:spcBef>
              <a:spcAft>
                <a:spcPts val="0"/>
              </a:spcAft>
              <a:defRPr/>
            </a:pPr>
            <a:endParaRPr lang="id-ID" smtClean="0"/>
          </a:p>
          <a:p>
            <a:pPr fontAlgn="auto">
              <a:spcBef>
                <a:spcPct val="0"/>
              </a:spcBef>
              <a:spcAft>
                <a:spcPts val="0"/>
              </a:spcAft>
              <a:defRPr/>
            </a:pPr>
            <a:r>
              <a:rPr lang="id-ID" smtClean="0"/>
              <a:t>Pada tahap persalinan dan nifas, diupayakan agar setiap persalinan ditolong oleh tenaga kesehatan di fasilitas pelayanan kesehatan. Upaya tersebut antara lain dilakukan melalui pengembangan rumah tunggu kelahiran di daerah dengan akses sulit dan kemitraan bidan dan dukun untuk daerah dengan proporsi persalinan oleh dukun masih tinggi. Setelah melahirkan, diupayakan agar setiap ibu mendapat pelayanan nifas, termasuk KB pasca persalinan.</a:t>
            </a:r>
          </a:p>
          <a:p>
            <a:pPr fontAlgn="auto">
              <a:spcBef>
                <a:spcPct val="0"/>
              </a:spcBef>
              <a:spcAft>
                <a:spcPts val="0"/>
              </a:spcAft>
              <a:defRPr/>
            </a:pPr>
            <a:endParaRPr lang="id-ID" smtClean="0"/>
          </a:p>
          <a:p>
            <a:pPr fontAlgn="auto">
              <a:spcBef>
                <a:spcPct val="0"/>
              </a:spcBef>
              <a:spcAft>
                <a:spcPts val="0"/>
              </a:spcAft>
              <a:defRPr/>
            </a:pPr>
            <a:r>
              <a:rPr lang="id-ID" smtClean="0"/>
              <a:t>Apabila terjadi komplikasi pada masa kehamilan, persalinan, dan nifas, maka perlu dirujuk dan mendapatkan penanganan tepat waktu di fasyankes dasar (Puskesmas PONED) maupun fasyankes lanjutan (RS PONEK).</a:t>
            </a:r>
          </a:p>
          <a:p>
            <a:pPr fontAlgn="auto">
              <a:spcBef>
                <a:spcPct val="0"/>
              </a:spcBef>
              <a:spcAft>
                <a:spcPts val="0"/>
              </a:spcAft>
              <a:defRPr/>
            </a:pPr>
            <a:endParaRPr lang="id-ID" smtClean="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7BEA4774-9FEC-4EF0-9B81-5A6D7053DD82}" type="slidenum">
              <a:rPr lang="id-ID" altLang="id-ID">
                <a:solidFill>
                  <a:srgbClr val="000000"/>
                </a:solidFill>
                <a:latin typeface="Arial" pitchFamily="34" charset="0"/>
                <a:ea typeface="MS PGothic" pitchFamily="34" charset="-128"/>
                <a:cs typeface="Arial" pitchFamily="34" charset="0"/>
              </a:rPr>
              <a:pPr fontAlgn="base">
                <a:spcBef>
                  <a:spcPct val="0"/>
                </a:spcBef>
                <a:spcAft>
                  <a:spcPct val="0"/>
                </a:spcAft>
              </a:pPr>
              <a:t>2</a:t>
            </a:fld>
            <a:endParaRPr lang="id-ID" altLang="id-ID">
              <a:solidFill>
                <a:srgbClr val="000000"/>
              </a:solidFill>
              <a:latin typeface="Arial" pitchFamily="34" charset="0"/>
              <a:ea typeface="MS PGothic" pitchFamily="34" charset="-128"/>
              <a:cs typeface="Arial" pitchFamily="34" charset="0"/>
            </a:endParaRPr>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3412262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B85AED-21A9-4657-9960-F9B5D67FF538}" type="datetimeFigureOut">
              <a:rPr lang="en-US" smtClean="0"/>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31D3A-C363-4F99-932B-6C750D5AC82A}" type="slidenum">
              <a:rPr lang="en-US" smtClean="0"/>
              <a:t>‹#›</a:t>
            </a:fld>
            <a:endParaRPr lang="en-US"/>
          </a:p>
        </p:txBody>
      </p:sp>
    </p:spTree>
    <p:extLst>
      <p:ext uri="{BB962C8B-B14F-4D97-AF65-F5344CB8AC3E}">
        <p14:creationId xmlns:p14="http://schemas.microsoft.com/office/powerpoint/2010/main" val="2641070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B85AED-21A9-4657-9960-F9B5D67FF538}" type="datetimeFigureOut">
              <a:rPr lang="en-US" smtClean="0"/>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31D3A-C363-4F99-932B-6C750D5AC82A}" type="slidenum">
              <a:rPr lang="en-US" smtClean="0"/>
              <a:t>‹#›</a:t>
            </a:fld>
            <a:endParaRPr lang="en-US"/>
          </a:p>
        </p:txBody>
      </p:sp>
    </p:spTree>
    <p:extLst>
      <p:ext uri="{BB962C8B-B14F-4D97-AF65-F5344CB8AC3E}">
        <p14:creationId xmlns:p14="http://schemas.microsoft.com/office/powerpoint/2010/main" val="3353908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B85AED-21A9-4657-9960-F9B5D67FF538}" type="datetimeFigureOut">
              <a:rPr lang="en-US" smtClean="0"/>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31D3A-C363-4F99-932B-6C750D5AC82A}" type="slidenum">
              <a:rPr lang="en-US" smtClean="0"/>
              <a:t>‹#›</a:t>
            </a:fld>
            <a:endParaRPr lang="en-US"/>
          </a:p>
        </p:txBody>
      </p:sp>
    </p:spTree>
    <p:extLst>
      <p:ext uri="{BB962C8B-B14F-4D97-AF65-F5344CB8AC3E}">
        <p14:creationId xmlns:p14="http://schemas.microsoft.com/office/powerpoint/2010/main" val="2571366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B85AED-21A9-4657-9960-F9B5D67FF538}" type="datetimeFigureOut">
              <a:rPr lang="en-US" smtClean="0"/>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31D3A-C363-4F99-932B-6C750D5AC82A}" type="slidenum">
              <a:rPr lang="en-US" smtClean="0"/>
              <a:t>‹#›</a:t>
            </a:fld>
            <a:endParaRPr lang="en-US"/>
          </a:p>
        </p:txBody>
      </p:sp>
    </p:spTree>
    <p:extLst>
      <p:ext uri="{BB962C8B-B14F-4D97-AF65-F5344CB8AC3E}">
        <p14:creationId xmlns:p14="http://schemas.microsoft.com/office/powerpoint/2010/main" val="1601380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FB85AED-21A9-4657-9960-F9B5D67FF538}" type="datetimeFigureOut">
              <a:rPr lang="en-US" smtClean="0"/>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31D3A-C363-4F99-932B-6C750D5AC82A}" type="slidenum">
              <a:rPr lang="en-US" smtClean="0"/>
              <a:t>‹#›</a:t>
            </a:fld>
            <a:endParaRPr lang="en-US"/>
          </a:p>
        </p:txBody>
      </p:sp>
    </p:spTree>
    <p:extLst>
      <p:ext uri="{BB962C8B-B14F-4D97-AF65-F5344CB8AC3E}">
        <p14:creationId xmlns:p14="http://schemas.microsoft.com/office/powerpoint/2010/main" val="1645419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B85AED-21A9-4657-9960-F9B5D67FF538}" type="datetimeFigureOut">
              <a:rPr lang="en-US" smtClean="0"/>
              <a:t>10/7/2021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931D3A-C363-4F99-932B-6C750D5AC82A}" type="slidenum">
              <a:rPr lang="en-US" smtClean="0"/>
              <a:t>‹#›</a:t>
            </a:fld>
            <a:endParaRPr lang="en-US"/>
          </a:p>
        </p:txBody>
      </p:sp>
    </p:spTree>
    <p:extLst>
      <p:ext uri="{BB962C8B-B14F-4D97-AF65-F5344CB8AC3E}">
        <p14:creationId xmlns:p14="http://schemas.microsoft.com/office/powerpoint/2010/main" val="1218831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B85AED-21A9-4657-9960-F9B5D67FF538}" type="datetimeFigureOut">
              <a:rPr lang="en-US" smtClean="0"/>
              <a:t>10/7/2021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931D3A-C363-4F99-932B-6C750D5AC82A}" type="slidenum">
              <a:rPr lang="en-US" smtClean="0"/>
              <a:t>‹#›</a:t>
            </a:fld>
            <a:endParaRPr lang="en-US"/>
          </a:p>
        </p:txBody>
      </p:sp>
    </p:spTree>
    <p:extLst>
      <p:ext uri="{BB962C8B-B14F-4D97-AF65-F5344CB8AC3E}">
        <p14:creationId xmlns:p14="http://schemas.microsoft.com/office/powerpoint/2010/main" val="1626104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B85AED-21A9-4657-9960-F9B5D67FF538}" type="datetimeFigureOut">
              <a:rPr lang="en-US" smtClean="0"/>
              <a:t>10/7/2021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931D3A-C363-4F99-932B-6C750D5AC82A}" type="slidenum">
              <a:rPr lang="en-US" smtClean="0"/>
              <a:t>‹#›</a:t>
            </a:fld>
            <a:endParaRPr lang="en-US"/>
          </a:p>
        </p:txBody>
      </p:sp>
    </p:spTree>
    <p:extLst>
      <p:ext uri="{BB962C8B-B14F-4D97-AF65-F5344CB8AC3E}">
        <p14:creationId xmlns:p14="http://schemas.microsoft.com/office/powerpoint/2010/main" val="3123670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B85AED-21A9-4657-9960-F9B5D67FF538}" type="datetimeFigureOut">
              <a:rPr lang="en-US" smtClean="0"/>
              <a:t>10/7/2021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931D3A-C363-4F99-932B-6C750D5AC82A}" type="slidenum">
              <a:rPr lang="en-US" smtClean="0"/>
              <a:t>‹#›</a:t>
            </a:fld>
            <a:endParaRPr lang="en-US"/>
          </a:p>
        </p:txBody>
      </p:sp>
    </p:spTree>
    <p:extLst>
      <p:ext uri="{BB962C8B-B14F-4D97-AF65-F5344CB8AC3E}">
        <p14:creationId xmlns:p14="http://schemas.microsoft.com/office/powerpoint/2010/main" val="406525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FB85AED-21A9-4657-9960-F9B5D67FF538}" type="datetimeFigureOut">
              <a:rPr lang="en-US" smtClean="0"/>
              <a:t>10/7/2021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931D3A-C363-4F99-932B-6C750D5AC82A}" type="slidenum">
              <a:rPr lang="en-US" smtClean="0"/>
              <a:t>‹#›</a:t>
            </a:fld>
            <a:endParaRPr lang="en-US"/>
          </a:p>
        </p:txBody>
      </p:sp>
    </p:spTree>
    <p:extLst>
      <p:ext uri="{BB962C8B-B14F-4D97-AF65-F5344CB8AC3E}">
        <p14:creationId xmlns:p14="http://schemas.microsoft.com/office/powerpoint/2010/main" val="3305155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FB85AED-21A9-4657-9960-F9B5D67FF538}" type="datetimeFigureOut">
              <a:rPr lang="en-US" smtClean="0"/>
              <a:t>10/7/2021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931D3A-C363-4F99-932B-6C750D5AC82A}" type="slidenum">
              <a:rPr lang="en-US" smtClean="0"/>
              <a:t>‹#›</a:t>
            </a:fld>
            <a:endParaRPr lang="en-US"/>
          </a:p>
        </p:txBody>
      </p:sp>
    </p:spTree>
    <p:extLst>
      <p:ext uri="{BB962C8B-B14F-4D97-AF65-F5344CB8AC3E}">
        <p14:creationId xmlns:p14="http://schemas.microsoft.com/office/powerpoint/2010/main" val="2021503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B85AED-21A9-4657-9960-F9B5D67FF538}" type="datetimeFigureOut">
              <a:rPr lang="en-US" smtClean="0"/>
              <a:t>10/7/2021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931D3A-C363-4F99-932B-6C750D5AC82A}" type="slidenum">
              <a:rPr lang="en-US" smtClean="0"/>
              <a:t>‹#›</a:t>
            </a:fld>
            <a:endParaRPr lang="en-US"/>
          </a:p>
        </p:txBody>
      </p:sp>
    </p:spTree>
    <p:extLst>
      <p:ext uri="{BB962C8B-B14F-4D97-AF65-F5344CB8AC3E}">
        <p14:creationId xmlns:p14="http://schemas.microsoft.com/office/powerpoint/2010/main" val="29935703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5" Type="http://schemas.openxmlformats.org/officeDocument/2006/relationships/image" Target="../media/image17.gif"/><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5.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5" Type="http://schemas.openxmlformats.org/officeDocument/2006/relationships/image" Target="../media/image17.gif"/><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9.png"/><Relationship Id="rId1" Type="http://schemas.openxmlformats.org/officeDocument/2006/relationships/slideLayout" Target="../slideLayouts/slideLayout1.xml"/><Relationship Id="rId6" Type="http://schemas.microsoft.com/office/2007/relationships/hdphoto" Target="../media/hdphoto5.wdp"/><Relationship Id="rId5" Type="http://schemas.openxmlformats.org/officeDocument/2006/relationships/image" Target="../media/image21.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1200"/>
            <a:ext cx="10731500" cy="2616200"/>
          </a:xfrm>
        </p:spPr>
        <p:txBody>
          <a:bodyPr>
            <a:normAutofit fontScale="90000"/>
          </a:bodyPr>
          <a:lstStyle/>
          <a:p>
            <a:r>
              <a:rPr lang="en-US" b="1" spc="-300" dirty="0" err="1" smtClean="0">
                <a:latin typeface="Arial Black" panose="020B0A04020102020204" pitchFamily="34" charset="0"/>
              </a:rPr>
              <a:t>Pendampingan</a:t>
            </a:r>
            <a:r>
              <a:rPr lang="en-US" b="1" spc="-300" dirty="0" smtClean="0">
                <a:latin typeface="Arial Black" panose="020B0A04020102020204" pitchFamily="34" charset="0"/>
              </a:rPr>
              <a:t> </a:t>
            </a:r>
            <a:r>
              <a:rPr lang="en-US" b="1" spc="-300" dirty="0" err="1" smtClean="0">
                <a:latin typeface="Arial Black" panose="020B0A04020102020204" pitchFamily="34" charset="0"/>
              </a:rPr>
              <a:t>dan</a:t>
            </a:r>
            <a:r>
              <a:rPr lang="en-US" b="1" spc="-300" dirty="0" smtClean="0">
                <a:latin typeface="Arial Black" panose="020B0A04020102020204" pitchFamily="34" charset="0"/>
              </a:rPr>
              <a:t> </a:t>
            </a:r>
            <a:r>
              <a:rPr lang="en-US" b="1" spc="-300" dirty="0" err="1" smtClean="0">
                <a:latin typeface="Arial Black" panose="020B0A04020102020204" pitchFamily="34" charset="0"/>
              </a:rPr>
              <a:t>Perawatan</a:t>
            </a:r>
            <a:r>
              <a:rPr lang="en-US" b="1" spc="-300" dirty="0" smtClean="0">
                <a:latin typeface="Arial Black" panose="020B0A04020102020204" pitchFamily="34" charset="0"/>
              </a:rPr>
              <a:t> </a:t>
            </a:r>
            <a:r>
              <a:rPr lang="en-US" b="1" spc="-300" dirty="0" err="1" smtClean="0">
                <a:latin typeface="Arial Black" panose="020B0A04020102020204" pitchFamily="34" charset="0"/>
              </a:rPr>
              <a:t>Jangka</a:t>
            </a:r>
            <a:r>
              <a:rPr lang="en-US" b="1" spc="-300" dirty="0" smtClean="0">
                <a:latin typeface="Arial Black" panose="020B0A04020102020204" pitchFamily="34" charset="0"/>
              </a:rPr>
              <a:t> </a:t>
            </a:r>
            <a:r>
              <a:rPr lang="en-US" b="1" spc="-300" dirty="0" err="1" smtClean="0">
                <a:latin typeface="Arial Black" panose="020B0A04020102020204" pitchFamily="34" charset="0"/>
              </a:rPr>
              <a:t>Panjang</a:t>
            </a:r>
            <a:r>
              <a:rPr lang="en-US" b="1" spc="-300" dirty="0" smtClean="0">
                <a:latin typeface="Arial Black" panose="020B0A04020102020204" pitchFamily="34" charset="0"/>
              </a:rPr>
              <a:t> </a:t>
            </a:r>
            <a:r>
              <a:rPr lang="en-US" b="1" spc="-300" dirty="0" err="1" smtClean="0">
                <a:latin typeface="Arial Black" panose="020B0A04020102020204" pitchFamily="34" charset="0"/>
              </a:rPr>
              <a:t>Bagi</a:t>
            </a:r>
            <a:r>
              <a:rPr lang="en-US" b="1" spc="-300" dirty="0" smtClean="0">
                <a:latin typeface="Arial Black" panose="020B0A04020102020204" pitchFamily="34" charset="0"/>
              </a:rPr>
              <a:t> </a:t>
            </a:r>
            <a:r>
              <a:rPr lang="en-US" b="1" spc="-300" dirty="0" err="1" smtClean="0">
                <a:latin typeface="Arial Black" panose="020B0A04020102020204" pitchFamily="34" charset="0"/>
              </a:rPr>
              <a:t>Lansia</a:t>
            </a:r>
            <a:r>
              <a:rPr lang="en-US" b="1" spc="-300" dirty="0" smtClean="0">
                <a:latin typeface="Arial Black" panose="020B0A04020102020204" pitchFamily="34" charset="0"/>
              </a:rPr>
              <a:t> </a:t>
            </a:r>
            <a:r>
              <a:rPr lang="en-US" b="1" spc="-300" dirty="0" err="1" smtClean="0">
                <a:latin typeface="Arial Black" panose="020B0A04020102020204" pitchFamily="34" charset="0"/>
              </a:rPr>
              <a:t>Berbasis</a:t>
            </a:r>
            <a:r>
              <a:rPr lang="en-US" b="1" spc="-300" dirty="0" smtClean="0">
                <a:latin typeface="Arial Black" panose="020B0A04020102020204" pitchFamily="34" charset="0"/>
              </a:rPr>
              <a:t> </a:t>
            </a:r>
            <a:r>
              <a:rPr lang="en-US" b="1" spc="-300" dirty="0" err="1" smtClean="0">
                <a:latin typeface="Arial Black" panose="020B0A04020102020204" pitchFamily="34" charset="0"/>
              </a:rPr>
              <a:t>Keluarga</a:t>
            </a:r>
            <a:endParaRPr lang="en-US" b="1" spc="-300" dirty="0">
              <a:latin typeface="Arial Black" panose="020B0A04020102020204" pitchFamily="34" charset="0"/>
            </a:endParaRPr>
          </a:p>
        </p:txBody>
      </p:sp>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foregroundMark x1="48624" y1="39683" x2="48624" y2="39683"/>
                        <a14:foregroundMark x1="49541" y1="47619" x2="49541" y2="47619"/>
                      </a14:backgroundRemoval>
                    </a14:imgEffect>
                  </a14:imgLayer>
                </a14:imgProps>
              </a:ext>
              <a:ext uri="{28A0092B-C50C-407E-A947-70E740481C1C}">
                <a14:useLocalDpi xmlns:a14="http://schemas.microsoft.com/office/drawing/2010/main" val="0"/>
              </a:ext>
            </a:extLst>
          </a:blip>
          <a:stretch>
            <a:fillRect/>
          </a:stretch>
        </p:blipFill>
        <p:spPr>
          <a:xfrm>
            <a:off x="5296370" y="235279"/>
            <a:ext cx="1510360" cy="1745921"/>
          </a:xfrm>
          <a:prstGeom prst="rect">
            <a:avLst/>
          </a:prstGeom>
        </p:spPr>
      </p:pic>
    </p:spTree>
    <p:extLst>
      <p:ext uri="{BB962C8B-B14F-4D97-AF65-F5344CB8AC3E}">
        <p14:creationId xmlns:p14="http://schemas.microsoft.com/office/powerpoint/2010/main" val="18042098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44600" y="393701"/>
            <a:ext cx="9207500" cy="1549399"/>
          </a:xfrm>
        </p:spPr>
        <p:txBody>
          <a:bodyPr>
            <a:normAutofit fontScale="90000"/>
          </a:bodyPr>
          <a:lstStyle/>
          <a:p>
            <a:r>
              <a:rPr lang="en-US" b="1" dirty="0" err="1" smtClean="0"/>
              <a:t>Pengertian</a:t>
            </a:r>
            <a:r>
              <a:rPr lang="en-US" b="1" dirty="0" smtClean="0"/>
              <a:t> </a:t>
            </a:r>
            <a:r>
              <a:rPr lang="en-US" b="1" dirty="0" err="1" smtClean="0"/>
              <a:t>Pendampingan</a:t>
            </a:r>
            <a:r>
              <a:rPr lang="en-US" b="1" dirty="0" smtClean="0"/>
              <a:t> </a:t>
            </a:r>
            <a:r>
              <a:rPr lang="en-US" b="1" dirty="0" err="1" smtClean="0"/>
              <a:t>Jangka</a:t>
            </a:r>
            <a:r>
              <a:rPr lang="en-US" b="1" dirty="0" smtClean="0"/>
              <a:t> </a:t>
            </a:r>
            <a:r>
              <a:rPr lang="en-US" b="1" dirty="0" err="1" smtClean="0"/>
              <a:t>Panjang</a:t>
            </a:r>
            <a:r>
              <a:rPr lang="en-US" b="1" dirty="0" smtClean="0"/>
              <a:t> </a:t>
            </a:r>
            <a:r>
              <a:rPr lang="en-US" b="1" dirty="0" err="1" smtClean="0"/>
              <a:t>Bagi</a:t>
            </a:r>
            <a:r>
              <a:rPr lang="en-US" b="1" dirty="0" smtClean="0"/>
              <a:t> </a:t>
            </a:r>
            <a:r>
              <a:rPr lang="en-US" b="1" dirty="0" err="1" smtClean="0"/>
              <a:t>Lansia</a:t>
            </a:r>
            <a:endParaRPr lang="en-US" b="1" dirty="0"/>
          </a:p>
        </p:txBody>
      </p:sp>
      <p:sp>
        <p:nvSpPr>
          <p:cNvPr id="3" name="Subtitle 2"/>
          <p:cNvSpPr>
            <a:spLocks noGrp="1"/>
          </p:cNvSpPr>
          <p:nvPr>
            <p:ph type="subTitle" idx="1"/>
          </p:nvPr>
        </p:nvSpPr>
        <p:spPr>
          <a:xfrm>
            <a:off x="1244600" y="2413000"/>
            <a:ext cx="9423400" cy="2933700"/>
          </a:xfrm>
        </p:spPr>
        <p:txBody>
          <a:bodyPr/>
          <a:lstStyle/>
          <a:p>
            <a:pPr algn="l"/>
            <a:r>
              <a:rPr lang="en-US" b="1" dirty="0" err="1" smtClean="0"/>
              <a:t>Adalah</a:t>
            </a:r>
            <a:r>
              <a:rPr lang="en-US" b="1" dirty="0" smtClean="0"/>
              <a:t> proses </a:t>
            </a:r>
            <a:r>
              <a:rPr lang="en-US" b="1" dirty="0" err="1" smtClean="0"/>
              <a:t>pemberian</a:t>
            </a:r>
            <a:r>
              <a:rPr lang="en-US" b="1" dirty="0" smtClean="0"/>
              <a:t> </a:t>
            </a:r>
            <a:r>
              <a:rPr lang="en-US" b="1" dirty="0" err="1" smtClean="0"/>
              <a:t>bantuan</a:t>
            </a:r>
            <a:r>
              <a:rPr lang="en-US" b="1" dirty="0" smtClean="0"/>
              <a:t> </a:t>
            </a:r>
            <a:r>
              <a:rPr lang="en-US" b="1" dirty="0" err="1" smtClean="0"/>
              <a:t>dan</a:t>
            </a:r>
            <a:r>
              <a:rPr lang="en-US" b="1" dirty="0" smtClean="0"/>
              <a:t> </a:t>
            </a:r>
            <a:r>
              <a:rPr lang="en-US" b="1" dirty="0" err="1" smtClean="0"/>
              <a:t>dukungan</a:t>
            </a:r>
            <a:r>
              <a:rPr lang="en-US" b="1" dirty="0" smtClean="0"/>
              <a:t> </a:t>
            </a:r>
            <a:r>
              <a:rPr lang="en-US" b="1" dirty="0" err="1" smtClean="0"/>
              <a:t>jangka</a:t>
            </a:r>
            <a:r>
              <a:rPr lang="en-US" b="1" dirty="0" smtClean="0"/>
              <a:t> </a:t>
            </a:r>
            <a:r>
              <a:rPr lang="en-US" b="1" dirty="0" err="1" smtClean="0"/>
              <a:t>panjang</a:t>
            </a:r>
            <a:r>
              <a:rPr lang="en-US" b="1" dirty="0" smtClean="0"/>
              <a:t> </a:t>
            </a:r>
            <a:r>
              <a:rPr lang="en-US" b="1" dirty="0" err="1" smtClean="0"/>
              <a:t>kepada</a:t>
            </a:r>
            <a:r>
              <a:rPr lang="en-US" b="1" dirty="0" smtClean="0"/>
              <a:t> </a:t>
            </a:r>
            <a:r>
              <a:rPr lang="en-US" b="1" dirty="0" err="1" smtClean="0"/>
              <a:t>lansia</a:t>
            </a:r>
            <a:r>
              <a:rPr lang="en-US" b="1" dirty="0" smtClean="0"/>
              <a:t> yang </a:t>
            </a:r>
            <a:r>
              <a:rPr lang="en-US" b="1" dirty="0" err="1" smtClean="0"/>
              <a:t>tidak</a:t>
            </a:r>
            <a:r>
              <a:rPr lang="en-US" b="1" dirty="0" smtClean="0"/>
              <a:t> </a:t>
            </a:r>
            <a:r>
              <a:rPr lang="en-US" b="1" dirty="0" err="1" smtClean="0"/>
              <a:t>mampu</a:t>
            </a:r>
            <a:r>
              <a:rPr lang="en-US" b="1" dirty="0" smtClean="0"/>
              <a:t> </a:t>
            </a:r>
            <a:r>
              <a:rPr lang="en-US" b="1" dirty="0" err="1" smtClean="0"/>
              <a:t>merawat</a:t>
            </a:r>
            <a:r>
              <a:rPr lang="en-US" b="1" dirty="0" smtClean="0"/>
              <a:t> </a:t>
            </a:r>
            <a:r>
              <a:rPr lang="en-US" b="1" dirty="0" err="1" smtClean="0"/>
              <a:t>dirinya</a:t>
            </a:r>
            <a:r>
              <a:rPr lang="en-US" b="1" dirty="0" smtClean="0"/>
              <a:t> </a:t>
            </a:r>
            <a:r>
              <a:rPr lang="en-US" b="1" dirty="0" err="1" smtClean="0"/>
              <a:t>sendiri</a:t>
            </a:r>
            <a:r>
              <a:rPr lang="en-US" b="1" dirty="0" smtClean="0"/>
              <a:t>.</a:t>
            </a:r>
          </a:p>
          <a:p>
            <a:pPr algn="l"/>
            <a:endParaRPr lang="en-US" b="1" dirty="0" smtClean="0"/>
          </a:p>
          <a:p>
            <a:pPr algn="l"/>
            <a:endParaRPr lang="en-US" b="1" dirty="0"/>
          </a:p>
          <a:p>
            <a:pPr algn="l"/>
            <a:r>
              <a:rPr lang="en-US" b="1" dirty="0" err="1" smtClean="0"/>
              <a:t>Harapan</a:t>
            </a:r>
            <a:r>
              <a:rPr lang="en-US" b="1" dirty="0" smtClean="0"/>
              <a:t> :</a:t>
            </a:r>
            <a:endParaRPr lang="en-US" b="1" dirty="0"/>
          </a:p>
        </p:txBody>
      </p:sp>
      <p:sp>
        <p:nvSpPr>
          <p:cNvPr id="5" name="Subtitle 2"/>
          <p:cNvSpPr txBox="1">
            <a:spLocks/>
          </p:cNvSpPr>
          <p:nvPr/>
        </p:nvSpPr>
        <p:spPr>
          <a:xfrm>
            <a:off x="2501900" y="4114800"/>
            <a:ext cx="7950200" cy="12065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b="1" dirty="0" err="1"/>
              <a:t>Keluarga</a:t>
            </a:r>
            <a:r>
              <a:rPr lang="en-US" b="1" dirty="0"/>
              <a:t> yang </a:t>
            </a:r>
            <a:r>
              <a:rPr lang="en-US" b="1" dirty="0" err="1"/>
              <a:t>tinggal</a:t>
            </a:r>
            <a:r>
              <a:rPr lang="en-US" b="1" dirty="0"/>
              <a:t> </a:t>
            </a:r>
            <a:r>
              <a:rPr lang="en-US" b="1" dirty="0" err="1"/>
              <a:t>bersama</a:t>
            </a:r>
            <a:r>
              <a:rPr lang="en-US" b="1" dirty="0"/>
              <a:t> </a:t>
            </a:r>
            <a:r>
              <a:rPr lang="en-US" b="1" dirty="0" err="1"/>
              <a:t>lansia</a:t>
            </a:r>
            <a:r>
              <a:rPr lang="en-US" b="1" dirty="0"/>
              <a:t> </a:t>
            </a:r>
            <a:r>
              <a:rPr lang="en-US" b="1" dirty="0" err="1"/>
              <a:t>dapat</a:t>
            </a:r>
            <a:r>
              <a:rPr lang="en-US" b="1" dirty="0"/>
              <a:t> </a:t>
            </a:r>
            <a:r>
              <a:rPr lang="en-US" b="1" dirty="0" err="1"/>
              <a:t>memberikan</a:t>
            </a:r>
            <a:r>
              <a:rPr lang="en-US" b="1" dirty="0"/>
              <a:t> </a:t>
            </a:r>
            <a:r>
              <a:rPr lang="en-US" b="1" dirty="0" err="1"/>
              <a:t>pelayanan</a:t>
            </a:r>
            <a:r>
              <a:rPr lang="en-US" b="1" dirty="0"/>
              <a:t> </a:t>
            </a:r>
            <a:r>
              <a:rPr lang="en-US" b="1" dirty="0" err="1"/>
              <a:t>perawatan</a:t>
            </a:r>
            <a:r>
              <a:rPr lang="en-US" b="1" dirty="0"/>
              <a:t> </a:t>
            </a:r>
            <a:r>
              <a:rPr lang="en-US" b="1" dirty="0" err="1"/>
              <a:t>jangka</a:t>
            </a:r>
            <a:r>
              <a:rPr lang="en-US" b="1" dirty="0"/>
              <a:t> </a:t>
            </a:r>
            <a:r>
              <a:rPr lang="en-US" b="1" dirty="0" err="1"/>
              <a:t>panjang</a:t>
            </a:r>
            <a:r>
              <a:rPr lang="en-US" b="1" dirty="0"/>
              <a:t> </a:t>
            </a:r>
            <a:r>
              <a:rPr lang="en-US" b="1" dirty="0" err="1"/>
              <a:t>bagi</a:t>
            </a:r>
            <a:r>
              <a:rPr lang="en-US" b="1" dirty="0"/>
              <a:t> </a:t>
            </a:r>
            <a:r>
              <a:rPr lang="en-US" b="1" dirty="0" err="1"/>
              <a:t>lansia</a:t>
            </a:r>
            <a:r>
              <a:rPr lang="en-US" b="1" dirty="0"/>
              <a:t> </a:t>
            </a:r>
            <a:r>
              <a:rPr lang="en-US" b="1" dirty="0" err="1"/>
              <a:t>secara</a:t>
            </a:r>
            <a:r>
              <a:rPr lang="en-US" b="1" dirty="0"/>
              <a:t> optimal di </a:t>
            </a:r>
            <a:r>
              <a:rPr lang="en-US" b="1" dirty="0" err="1"/>
              <a:t>rumah</a:t>
            </a:r>
            <a:endParaRPr lang="en-US" b="1" dirty="0"/>
          </a:p>
        </p:txBody>
      </p:sp>
    </p:spTree>
    <p:extLst>
      <p:ext uri="{BB962C8B-B14F-4D97-AF65-F5344CB8AC3E}">
        <p14:creationId xmlns:p14="http://schemas.microsoft.com/office/powerpoint/2010/main" val="28712658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67287" y="1632243"/>
            <a:ext cx="5247250" cy="899942"/>
          </a:xfrm>
        </p:spPr>
        <p:txBody>
          <a:bodyPr>
            <a:normAutofit/>
          </a:bodyPr>
          <a:lstStyle/>
          <a:p>
            <a:pPr marL="342900" indent="-342900" algn="l">
              <a:buFont typeface="Courier New" panose="02070309020205020404" pitchFamily="49" charset="0"/>
              <a:buChar char="o"/>
            </a:pPr>
            <a:r>
              <a:rPr lang="en-US" b="1" dirty="0" err="1" smtClean="0"/>
              <a:t>Mayoritas</a:t>
            </a:r>
            <a:r>
              <a:rPr lang="en-US" b="1" dirty="0" smtClean="0"/>
              <a:t> </a:t>
            </a:r>
            <a:r>
              <a:rPr lang="en-US" b="1" dirty="0" err="1" smtClean="0"/>
              <a:t>lansia</a:t>
            </a:r>
            <a:r>
              <a:rPr lang="en-US" b="1" dirty="0" smtClean="0"/>
              <a:t> </a:t>
            </a:r>
            <a:r>
              <a:rPr lang="en-US" b="1" dirty="0" err="1" smtClean="0"/>
              <a:t>tinggal</a:t>
            </a:r>
            <a:r>
              <a:rPr lang="en-US" b="1" dirty="0" smtClean="0"/>
              <a:t> </a:t>
            </a:r>
            <a:r>
              <a:rPr lang="en-US" b="1" dirty="0" err="1" smtClean="0"/>
              <a:t>bersama</a:t>
            </a:r>
            <a:r>
              <a:rPr lang="en-US" b="1" dirty="0" smtClean="0"/>
              <a:t> </a:t>
            </a:r>
            <a:r>
              <a:rPr lang="en-US" b="1" dirty="0" err="1" smtClean="0"/>
              <a:t>keluarga</a:t>
            </a:r>
            <a:r>
              <a:rPr lang="en-US" b="1" dirty="0" smtClean="0"/>
              <a:t> (</a:t>
            </a:r>
            <a:r>
              <a:rPr lang="en-US" b="1" dirty="0" err="1" smtClean="0"/>
              <a:t>tiga</a:t>
            </a:r>
            <a:r>
              <a:rPr lang="en-US" b="1" dirty="0" smtClean="0"/>
              <a:t> </a:t>
            </a:r>
            <a:r>
              <a:rPr lang="en-US" b="1" dirty="0" err="1" smtClean="0"/>
              <a:t>generasi</a:t>
            </a:r>
            <a:r>
              <a:rPr lang="en-US" b="1" dirty="0" smtClean="0"/>
              <a:t> </a:t>
            </a:r>
            <a:r>
              <a:rPr lang="en-US" b="1" dirty="0" err="1" smtClean="0"/>
              <a:t>dan</a:t>
            </a:r>
            <a:r>
              <a:rPr lang="en-US" b="1" dirty="0" smtClean="0"/>
              <a:t> </a:t>
            </a:r>
            <a:r>
              <a:rPr lang="en-US" b="1" dirty="0" err="1" smtClean="0"/>
              <a:t>keluarga</a:t>
            </a:r>
            <a:r>
              <a:rPr lang="en-US" b="1" dirty="0" smtClean="0"/>
              <a:t>)</a:t>
            </a:r>
          </a:p>
          <a:p>
            <a:pPr marL="342900" indent="-342900" algn="l">
              <a:buFont typeface="Courier New" panose="02070309020205020404" pitchFamily="49" charset="0"/>
              <a:buChar char="o"/>
            </a:pPr>
            <a:endParaRPr lang="en-US" b="1" dirty="0" smtClean="0"/>
          </a:p>
          <a:p>
            <a:pPr marL="342900" indent="-342900" algn="l">
              <a:buFont typeface="Courier New" panose="02070309020205020404" pitchFamily="49" charset="0"/>
              <a:buChar char="o"/>
            </a:pPr>
            <a:endParaRPr lang="en-US" b="1" dirty="0"/>
          </a:p>
          <a:p>
            <a:pPr marL="342900" indent="-342900" algn="l">
              <a:buFont typeface="Courier New" panose="02070309020205020404" pitchFamily="49" charset="0"/>
              <a:buChar char="o"/>
            </a:pPr>
            <a:endParaRPr lang="en-US" b="1" dirty="0" smtClean="0"/>
          </a:p>
          <a:p>
            <a:pPr marL="342900" indent="-342900" algn="l">
              <a:buFont typeface="Courier New" panose="02070309020205020404" pitchFamily="49" charset="0"/>
              <a:buChar char="o"/>
            </a:pPr>
            <a:endParaRPr lang="en-US" b="1" dirty="0"/>
          </a:p>
          <a:p>
            <a:pPr marL="342900" indent="-342900" algn="l">
              <a:buFont typeface="Courier New" panose="02070309020205020404" pitchFamily="49" charset="0"/>
              <a:buChar char="o"/>
            </a:pPr>
            <a:endParaRPr lang="en-US" b="1" dirty="0" smtClean="0"/>
          </a:p>
          <a:p>
            <a:pPr marL="342900" indent="-342900" algn="l">
              <a:buFont typeface="Courier New" panose="02070309020205020404" pitchFamily="49" charset="0"/>
              <a:buChar char="o"/>
            </a:pPr>
            <a:endParaRPr lang="en-US" b="1" dirty="0"/>
          </a:p>
          <a:p>
            <a:pPr marL="342900" indent="-342900" algn="l">
              <a:buFont typeface="Courier New" panose="02070309020205020404" pitchFamily="49" charset="0"/>
              <a:buChar char="o"/>
            </a:pPr>
            <a:endParaRPr lang="en-US" b="1" dirty="0" smtClean="0"/>
          </a:p>
          <a:p>
            <a:pPr marL="342900" indent="-342900" algn="l">
              <a:buFont typeface="Courier New" panose="02070309020205020404" pitchFamily="49" charset="0"/>
              <a:buChar char="o"/>
            </a:pPr>
            <a:endParaRPr lang="en-US" b="1" dirty="0" smtClean="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7886"/>
          <a:stretch/>
        </p:blipFill>
        <p:spPr>
          <a:xfrm>
            <a:off x="5683348" y="679987"/>
            <a:ext cx="5978768" cy="3002306"/>
          </a:xfrm>
          <a:prstGeom prst="rect">
            <a:avLst/>
          </a:prstGeom>
        </p:spPr>
      </p:pic>
      <p:sp>
        <p:nvSpPr>
          <p:cNvPr id="6" name="TextBox 5"/>
          <p:cNvSpPr txBox="1"/>
          <p:nvPr/>
        </p:nvSpPr>
        <p:spPr>
          <a:xfrm>
            <a:off x="6325772" y="4417256"/>
            <a:ext cx="5866228" cy="1569660"/>
          </a:xfrm>
          <a:prstGeom prst="rect">
            <a:avLst/>
          </a:prstGeom>
          <a:noFill/>
        </p:spPr>
        <p:txBody>
          <a:bodyPr wrap="square" rtlCol="0">
            <a:spAutoFit/>
          </a:bodyPr>
          <a:lstStyle/>
          <a:p>
            <a:pPr marL="285750" indent="-285750">
              <a:buFont typeface="Courier New" panose="02070309020205020404" pitchFamily="49" charset="0"/>
              <a:buChar char="o"/>
            </a:pPr>
            <a:r>
              <a:rPr lang="en-US" sz="2400" b="1" dirty="0" err="1" smtClean="0"/>
              <a:t>Keluarga</a:t>
            </a:r>
            <a:r>
              <a:rPr lang="en-US" sz="2400" b="1" dirty="0" smtClean="0"/>
              <a:t> </a:t>
            </a:r>
            <a:r>
              <a:rPr lang="en-US" sz="2400" b="1" dirty="0" err="1" smtClean="0"/>
              <a:t>mendukung</a:t>
            </a:r>
            <a:r>
              <a:rPr lang="en-US" sz="2400" b="1" dirty="0" smtClean="0"/>
              <a:t> </a:t>
            </a:r>
            <a:r>
              <a:rPr lang="en-US" sz="2400" b="1" dirty="0" err="1" smtClean="0"/>
              <a:t>dan</a:t>
            </a:r>
            <a:r>
              <a:rPr lang="en-US" sz="2400" b="1" dirty="0" smtClean="0"/>
              <a:t> </a:t>
            </a:r>
            <a:r>
              <a:rPr lang="en-US" sz="2400" b="1" dirty="0" err="1" smtClean="0"/>
              <a:t>mendampingi</a:t>
            </a:r>
            <a:r>
              <a:rPr lang="en-US" sz="2400" b="1" dirty="0" smtClean="0"/>
              <a:t>, </a:t>
            </a:r>
            <a:r>
              <a:rPr lang="en-US" sz="2400" b="1" dirty="0" err="1" smtClean="0"/>
              <a:t>merawat</a:t>
            </a:r>
            <a:r>
              <a:rPr lang="en-US" sz="2400" b="1" dirty="0" smtClean="0"/>
              <a:t> </a:t>
            </a:r>
            <a:r>
              <a:rPr lang="en-US" sz="2400" b="1" dirty="0" err="1" smtClean="0"/>
              <a:t>lansia</a:t>
            </a:r>
            <a:r>
              <a:rPr lang="en-US" sz="2400" b="1" dirty="0" smtClean="0"/>
              <a:t> </a:t>
            </a:r>
            <a:r>
              <a:rPr lang="en-US" sz="2400" b="1" dirty="0" err="1" smtClean="0"/>
              <a:t>dengan</a:t>
            </a:r>
            <a:r>
              <a:rPr lang="en-US" sz="2400" b="1" dirty="0" smtClean="0"/>
              <a:t> </a:t>
            </a:r>
            <a:r>
              <a:rPr lang="en-US" sz="2400" b="1" dirty="0" err="1" smtClean="0"/>
              <a:t>penuh</a:t>
            </a:r>
            <a:r>
              <a:rPr lang="en-US" sz="2400" b="1" dirty="0" smtClean="0"/>
              <a:t> </a:t>
            </a:r>
            <a:r>
              <a:rPr lang="en-US" sz="2400" b="1" dirty="0" err="1" smtClean="0"/>
              <a:t>kasih</a:t>
            </a:r>
            <a:r>
              <a:rPr lang="en-US" sz="2400" b="1" dirty="0" smtClean="0"/>
              <a:t> </a:t>
            </a:r>
            <a:r>
              <a:rPr lang="en-US" sz="2400" b="1" dirty="0" err="1" smtClean="0"/>
              <a:t>sayang</a:t>
            </a:r>
            <a:endParaRPr lang="en-US" sz="2400" b="1" dirty="0" smtClean="0"/>
          </a:p>
          <a:p>
            <a:endParaRPr lang="en-US" sz="2400" b="1"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435" y="2855742"/>
            <a:ext cx="6016282" cy="3595407"/>
          </a:xfrm>
          <a:prstGeom prst="rect">
            <a:avLst/>
          </a:prstGeom>
        </p:spPr>
      </p:pic>
    </p:spTree>
    <p:extLst>
      <p:ext uri="{BB962C8B-B14F-4D97-AF65-F5344CB8AC3E}">
        <p14:creationId xmlns:p14="http://schemas.microsoft.com/office/powerpoint/2010/main" val="26245997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3750" y="304799"/>
            <a:ext cx="10604500" cy="1562101"/>
          </a:xfrm>
        </p:spPr>
        <p:txBody>
          <a:bodyPr>
            <a:normAutofit fontScale="90000"/>
          </a:bodyPr>
          <a:lstStyle/>
          <a:p>
            <a:r>
              <a:rPr lang="en-US" b="1" dirty="0" err="1" smtClean="0"/>
              <a:t>Tanda-Tanda</a:t>
            </a:r>
            <a:r>
              <a:rPr lang="en-US" b="1" dirty="0" smtClean="0"/>
              <a:t> </a:t>
            </a:r>
            <a:r>
              <a:rPr lang="en-US" b="1" dirty="0" err="1" smtClean="0"/>
              <a:t>Lansia</a:t>
            </a:r>
            <a:r>
              <a:rPr lang="en-US" b="1" dirty="0" smtClean="0"/>
              <a:t> </a:t>
            </a:r>
            <a:r>
              <a:rPr lang="en-US" b="1" dirty="0" err="1" smtClean="0"/>
              <a:t>Perlu</a:t>
            </a:r>
            <a:r>
              <a:rPr lang="en-US" b="1" dirty="0" smtClean="0"/>
              <a:t> </a:t>
            </a:r>
            <a:r>
              <a:rPr lang="en-US" b="1" dirty="0" err="1" smtClean="0"/>
              <a:t>Perawatan</a:t>
            </a:r>
            <a:r>
              <a:rPr lang="en-US" b="1" dirty="0" smtClean="0"/>
              <a:t> </a:t>
            </a:r>
            <a:r>
              <a:rPr lang="en-US" b="1" dirty="0" err="1" smtClean="0"/>
              <a:t>Jangka</a:t>
            </a:r>
            <a:r>
              <a:rPr lang="en-US" b="1" dirty="0" smtClean="0"/>
              <a:t> </a:t>
            </a:r>
            <a:r>
              <a:rPr lang="en-US" b="1" dirty="0" err="1" smtClean="0"/>
              <a:t>Panjang</a:t>
            </a:r>
            <a:endParaRPr lang="en-US" b="1" dirty="0"/>
          </a:p>
        </p:txBody>
      </p:sp>
      <p:sp>
        <p:nvSpPr>
          <p:cNvPr id="3" name="Subtitle 2"/>
          <p:cNvSpPr>
            <a:spLocks noGrp="1"/>
          </p:cNvSpPr>
          <p:nvPr>
            <p:ph type="subTitle" idx="1"/>
          </p:nvPr>
        </p:nvSpPr>
        <p:spPr>
          <a:xfrm>
            <a:off x="793750" y="2095500"/>
            <a:ext cx="10604500" cy="4203700"/>
          </a:xfrm>
        </p:spPr>
        <p:txBody>
          <a:bodyPr>
            <a:normAutofit fontScale="77500" lnSpcReduction="20000"/>
          </a:bodyPr>
          <a:lstStyle/>
          <a:p>
            <a:pPr algn="l">
              <a:lnSpc>
                <a:spcPct val="120000"/>
              </a:lnSpc>
              <a:buBlip>
                <a:blip r:embed="rId2"/>
              </a:buBlip>
            </a:pPr>
            <a:r>
              <a:rPr lang="en-US" b="1" dirty="0" smtClean="0">
                <a:latin typeface="Palatino Linotype" pitchFamily="18" charset="0"/>
              </a:rPr>
              <a:t> Mengalami </a:t>
            </a:r>
            <a:r>
              <a:rPr lang="en-US" b="1" dirty="0" err="1" smtClean="0">
                <a:latin typeface="Palatino Linotype" pitchFamily="18" charset="0"/>
              </a:rPr>
              <a:t>ketergantungan</a:t>
            </a:r>
            <a:r>
              <a:rPr lang="en-US" b="1" dirty="0" smtClean="0">
                <a:latin typeface="Palatino Linotype" pitchFamily="18" charset="0"/>
              </a:rPr>
              <a:t> </a:t>
            </a:r>
            <a:r>
              <a:rPr lang="en-US" b="1" dirty="0" err="1" smtClean="0">
                <a:latin typeface="Palatino Linotype" pitchFamily="18" charset="0"/>
              </a:rPr>
              <a:t>sedang</a:t>
            </a:r>
            <a:r>
              <a:rPr lang="en-US" b="1" dirty="0" smtClean="0">
                <a:latin typeface="Palatino Linotype" pitchFamily="18" charset="0"/>
              </a:rPr>
              <a:t> </a:t>
            </a:r>
            <a:r>
              <a:rPr lang="en-US" b="1" dirty="0" err="1" smtClean="0">
                <a:latin typeface="Palatino Linotype" pitchFamily="18" charset="0"/>
              </a:rPr>
              <a:t>dan</a:t>
            </a:r>
            <a:r>
              <a:rPr lang="en-US" b="1" dirty="0" smtClean="0">
                <a:latin typeface="Palatino Linotype" pitchFamily="18" charset="0"/>
              </a:rPr>
              <a:t> </a:t>
            </a:r>
            <a:r>
              <a:rPr lang="en-US" b="1" dirty="0" err="1" smtClean="0">
                <a:latin typeface="Palatino Linotype" pitchFamily="18" charset="0"/>
              </a:rPr>
              <a:t>berat</a:t>
            </a:r>
            <a:r>
              <a:rPr lang="en-US" b="1" dirty="0" smtClean="0">
                <a:latin typeface="Palatino Linotype" pitchFamily="18" charset="0"/>
              </a:rPr>
              <a:t> (</a:t>
            </a:r>
            <a:r>
              <a:rPr lang="en-US" b="1" dirty="0" err="1" smtClean="0">
                <a:latin typeface="Palatino Linotype" pitchFamily="18" charset="0"/>
              </a:rPr>
              <a:t>diukur</a:t>
            </a:r>
            <a:r>
              <a:rPr lang="en-US" b="1" dirty="0" smtClean="0">
                <a:latin typeface="Palatino Linotype" pitchFamily="18" charset="0"/>
              </a:rPr>
              <a:t> </a:t>
            </a:r>
            <a:r>
              <a:rPr lang="en-US" b="1" dirty="0" err="1" smtClean="0">
                <a:latin typeface="Palatino Linotype" pitchFamily="18" charset="0"/>
              </a:rPr>
              <a:t>dengan</a:t>
            </a:r>
            <a:r>
              <a:rPr lang="en-US" b="1" dirty="0" smtClean="0">
                <a:latin typeface="Palatino Linotype" pitchFamily="18" charset="0"/>
              </a:rPr>
              <a:t> Activity of Daily Living)</a:t>
            </a:r>
          </a:p>
          <a:p>
            <a:pPr algn="l">
              <a:lnSpc>
                <a:spcPct val="120000"/>
              </a:lnSpc>
            </a:pPr>
            <a:endParaRPr lang="en-US" b="1" dirty="0" smtClean="0">
              <a:latin typeface="Palatino Linotype" pitchFamily="18" charset="0"/>
            </a:endParaRPr>
          </a:p>
          <a:p>
            <a:pPr algn="l">
              <a:lnSpc>
                <a:spcPct val="120000"/>
              </a:lnSpc>
              <a:buBlip>
                <a:blip r:embed="rId2"/>
              </a:buBlip>
            </a:pPr>
            <a:r>
              <a:rPr lang="en-US" b="1" dirty="0" smtClean="0">
                <a:latin typeface="Palatino Linotype" pitchFamily="18" charset="0"/>
              </a:rPr>
              <a:t> Mengalami </a:t>
            </a:r>
            <a:r>
              <a:rPr lang="en-US" b="1" dirty="0" err="1" smtClean="0">
                <a:latin typeface="Palatino Linotype" pitchFamily="18" charset="0"/>
              </a:rPr>
              <a:t>keterbatasan</a:t>
            </a:r>
            <a:r>
              <a:rPr lang="en-US" b="1" dirty="0" smtClean="0">
                <a:latin typeface="Palatino Linotype" pitchFamily="18" charset="0"/>
              </a:rPr>
              <a:t> </a:t>
            </a:r>
            <a:r>
              <a:rPr lang="en-US" b="1" dirty="0" err="1" smtClean="0">
                <a:latin typeface="Palatino Linotype" pitchFamily="18" charset="0"/>
              </a:rPr>
              <a:t>dalam</a:t>
            </a:r>
            <a:r>
              <a:rPr lang="en-US" b="1" dirty="0" smtClean="0">
                <a:latin typeface="Palatino Linotype" pitchFamily="18" charset="0"/>
              </a:rPr>
              <a:t> </a:t>
            </a:r>
            <a:r>
              <a:rPr lang="en-US" b="1" dirty="0" err="1" smtClean="0">
                <a:latin typeface="Palatino Linotype" pitchFamily="18" charset="0"/>
              </a:rPr>
              <a:t>melakukan</a:t>
            </a:r>
            <a:r>
              <a:rPr lang="en-US" b="1" dirty="0" smtClean="0">
                <a:latin typeface="Palatino Linotype" pitchFamily="18" charset="0"/>
              </a:rPr>
              <a:t> </a:t>
            </a:r>
            <a:r>
              <a:rPr lang="en-US" b="1" dirty="0" err="1" smtClean="0">
                <a:latin typeface="Palatino Linotype" pitchFamily="18" charset="0"/>
              </a:rPr>
              <a:t>aktifitas</a:t>
            </a:r>
            <a:endParaRPr lang="en-US" b="1" dirty="0" smtClean="0">
              <a:latin typeface="Palatino Linotype" pitchFamily="18" charset="0"/>
            </a:endParaRPr>
          </a:p>
          <a:p>
            <a:pPr algn="l">
              <a:lnSpc>
                <a:spcPct val="120000"/>
              </a:lnSpc>
            </a:pPr>
            <a:endParaRPr lang="en-US" b="1" dirty="0" smtClean="0">
              <a:latin typeface="Palatino Linotype" pitchFamily="18" charset="0"/>
            </a:endParaRPr>
          </a:p>
          <a:p>
            <a:pPr algn="l">
              <a:lnSpc>
                <a:spcPct val="120000"/>
              </a:lnSpc>
              <a:buBlip>
                <a:blip r:embed="rId2"/>
              </a:buBlip>
            </a:pPr>
            <a:r>
              <a:rPr lang="en-US" b="1" dirty="0" smtClean="0">
                <a:latin typeface="Palatino Linotype" pitchFamily="18" charset="0"/>
              </a:rPr>
              <a:t> Mengalami </a:t>
            </a:r>
            <a:r>
              <a:rPr lang="en-US" b="1" dirty="0" err="1" smtClean="0">
                <a:latin typeface="Palatino Linotype" pitchFamily="18" charset="0"/>
              </a:rPr>
              <a:t>berbagai</a:t>
            </a:r>
            <a:r>
              <a:rPr lang="en-US" b="1" dirty="0" smtClean="0">
                <a:latin typeface="Palatino Linotype" pitchFamily="18" charset="0"/>
              </a:rPr>
              <a:t> </a:t>
            </a:r>
            <a:r>
              <a:rPr lang="en-US" b="1" dirty="0" err="1" smtClean="0">
                <a:latin typeface="Palatino Linotype" pitchFamily="18" charset="0"/>
              </a:rPr>
              <a:t>penyakit</a:t>
            </a:r>
            <a:r>
              <a:rPr lang="en-US" b="1" dirty="0" smtClean="0">
                <a:latin typeface="Palatino Linotype" pitchFamily="18" charset="0"/>
              </a:rPr>
              <a:t> </a:t>
            </a:r>
            <a:r>
              <a:rPr lang="en-US" b="1" dirty="0" err="1" smtClean="0">
                <a:latin typeface="Palatino Linotype" pitchFamily="18" charset="0"/>
              </a:rPr>
              <a:t>berat</a:t>
            </a:r>
            <a:r>
              <a:rPr lang="en-US" b="1" dirty="0" smtClean="0">
                <a:latin typeface="Palatino Linotype" pitchFamily="18" charset="0"/>
              </a:rPr>
              <a:t> </a:t>
            </a:r>
            <a:r>
              <a:rPr lang="en-US" b="1" dirty="0" err="1" smtClean="0">
                <a:latin typeface="Palatino Linotype" pitchFamily="18" charset="0"/>
              </a:rPr>
              <a:t>termasuk</a:t>
            </a:r>
            <a:r>
              <a:rPr lang="en-US" b="1" dirty="0" smtClean="0">
                <a:latin typeface="Palatino Linotype" pitchFamily="18" charset="0"/>
              </a:rPr>
              <a:t> stroke, </a:t>
            </a:r>
            <a:r>
              <a:rPr lang="en-US" b="1" dirty="0" err="1" smtClean="0">
                <a:latin typeface="Palatino Linotype" pitchFamily="18" charset="0"/>
              </a:rPr>
              <a:t>demensia</a:t>
            </a:r>
            <a:r>
              <a:rPr lang="en-US" b="1" dirty="0" smtClean="0">
                <a:latin typeface="Palatino Linotype" pitchFamily="18" charset="0"/>
              </a:rPr>
              <a:t>, </a:t>
            </a:r>
            <a:r>
              <a:rPr lang="en-US" b="1" dirty="0" err="1" smtClean="0">
                <a:latin typeface="Palatino Linotype" pitchFamily="18" charset="0"/>
              </a:rPr>
              <a:t>depresi</a:t>
            </a:r>
            <a:r>
              <a:rPr lang="en-US" b="1" dirty="0" smtClean="0">
                <a:latin typeface="Palatino Linotype" pitchFamily="18" charset="0"/>
              </a:rPr>
              <a:t> </a:t>
            </a:r>
            <a:r>
              <a:rPr lang="en-US" b="1" dirty="0" err="1" smtClean="0">
                <a:latin typeface="Palatino Linotype" pitchFamily="18" charset="0"/>
              </a:rPr>
              <a:t>berat</a:t>
            </a:r>
            <a:r>
              <a:rPr lang="en-US" b="1" dirty="0" smtClean="0">
                <a:latin typeface="Palatino Linotype" pitchFamily="18" charset="0"/>
              </a:rPr>
              <a:t>, </a:t>
            </a:r>
            <a:r>
              <a:rPr lang="en-US" b="1" dirty="0" err="1" smtClean="0">
                <a:latin typeface="Palatino Linotype" pitchFamily="18" charset="0"/>
              </a:rPr>
              <a:t>penyakit</a:t>
            </a:r>
            <a:r>
              <a:rPr lang="en-US" b="1" dirty="0" smtClean="0">
                <a:latin typeface="Palatino Linotype" pitchFamily="18" charset="0"/>
              </a:rPr>
              <a:t> </a:t>
            </a:r>
            <a:r>
              <a:rPr lang="en-US" b="1" dirty="0" err="1" smtClean="0">
                <a:latin typeface="Palatino Linotype" pitchFamily="18" charset="0"/>
              </a:rPr>
              <a:t>jiwa</a:t>
            </a:r>
            <a:r>
              <a:rPr lang="en-US" b="1" dirty="0" smtClean="0">
                <a:latin typeface="Palatino Linotype" pitchFamily="18" charset="0"/>
              </a:rPr>
              <a:t>, </a:t>
            </a:r>
            <a:r>
              <a:rPr lang="en-US" b="1" dirty="0" err="1" smtClean="0">
                <a:latin typeface="Palatino Linotype" pitchFamily="18" charset="0"/>
              </a:rPr>
              <a:t>pasca</a:t>
            </a:r>
            <a:r>
              <a:rPr lang="en-US" b="1" dirty="0" smtClean="0">
                <a:latin typeface="Palatino Linotype" pitchFamily="18" charset="0"/>
              </a:rPr>
              <a:t> </a:t>
            </a:r>
            <a:r>
              <a:rPr lang="en-US" b="1" dirty="0" err="1" smtClean="0">
                <a:latin typeface="Palatino Linotype" pitchFamily="18" charset="0"/>
              </a:rPr>
              <a:t>jatuh</a:t>
            </a:r>
            <a:r>
              <a:rPr lang="en-US" b="1" dirty="0" smtClean="0">
                <a:latin typeface="Palatino Linotype" pitchFamily="18" charset="0"/>
              </a:rPr>
              <a:t>, </a:t>
            </a:r>
            <a:r>
              <a:rPr lang="en-US" b="1" dirty="0" err="1" smtClean="0">
                <a:latin typeface="Palatino Linotype" pitchFamily="18" charset="0"/>
              </a:rPr>
              <a:t>terutama</a:t>
            </a:r>
            <a:r>
              <a:rPr lang="en-US" b="1" dirty="0" smtClean="0">
                <a:latin typeface="Palatino Linotype" pitchFamily="18" charset="0"/>
              </a:rPr>
              <a:t> </a:t>
            </a:r>
            <a:r>
              <a:rPr lang="en-US" b="1" dirty="0" err="1" smtClean="0">
                <a:latin typeface="Palatino Linotype" pitchFamily="18" charset="0"/>
              </a:rPr>
              <a:t>mengalami</a:t>
            </a:r>
            <a:r>
              <a:rPr lang="en-US" b="1" dirty="0" smtClean="0">
                <a:latin typeface="Palatino Linotype" pitchFamily="18" charset="0"/>
              </a:rPr>
              <a:t> </a:t>
            </a:r>
            <a:r>
              <a:rPr lang="en-US" b="1" dirty="0" err="1" smtClean="0">
                <a:latin typeface="Palatino Linotype" pitchFamily="18" charset="0"/>
              </a:rPr>
              <a:t>penyakit</a:t>
            </a:r>
            <a:r>
              <a:rPr lang="en-US" b="1" dirty="0" smtClean="0">
                <a:latin typeface="Palatino Linotype" pitchFamily="18" charset="0"/>
              </a:rPr>
              <a:t> </a:t>
            </a:r>
            <a:r>
              <a:rPr lang="en-US" b="1" dirty="0" err="1" smtClean="0">
                <a:latin typeface="Palatino Linotype" pitchFamily="18" charset="0"/>
              </a:rPr>
              <a:t>dua</a:t>
            </a:r>
            <a:r>
              <a:rPr lang="en-US" b="1" dirty="0" smtClean="0">
                <a:latin typeface="Palatino Linotype" pitchFamily="18" charset="0"/>
              </a:rPr>
              <a:t> </a:t>
            </a:r>
            <a:r>
              <a:rPr lang="en-US" b="1" dirty="0" err="1" smtClean="0">
                <a:latin typeface="Palatino Linotype" pitchFamily="18" charset="0"/>
              </a:rPr>
              <a:t>atau</a:t>
            </a:r>
            <a:r>
              <a:rPr lang="en-US" b="1" dirty="0" smtClean="0">
                <a:latin typeface="Palatino Linotype" pitchFamily="18" charset="0"/>
              </a:rPr>
              <a:t> </a:t>
            </a:r>
            <a:r>
              <a:rPr lang="en-US" b="1" dirty="0" err="1" smtClean="0">
                <a:latin typeface="Palatino Linotype" pitchFamily="18" charset="0"/>
              </a:rPr>
              <a:t>lebih</a:t>
            </a:r>
            <a:r>
              <a:rPr lang="en-US" b="1" dirty="0" smtClean="0">
                <a:latin typeface="Palatino Linotype" pitchFamily="18" charset="0"/>
              </a:rPr>
              <a:t> (</a:t>
            </a:r>
            <a:r>
              <a:rPr lang="en-US" b="1" dirty="0" err="1" smtClean="0">
                <a:latin typeface="Palatino Linotype" pitchFamily="18" charset="0"/>
              </a:rPr>
              <a:t>pasien</a:t>
            </a:r>
            <a:r>
              <a:rPr lang="en-US" b="1" dirty="0" smtClean="0">
                <a:latin typeface="Palatino Linotype" pitchFamily="18" charset="0"/>
              </a:rPr>
              <a:t> </a:t>
            </a:r>
            <a:r>
              <a:rPr lang="en-US" b="1" dirty="0" err="1" smtClean="0">
                <a:latin typeface="Palatino Linotype" pitchFamily="18" charset="0"/>
              </a:rPr>
              <a:t>geriatri</a:t>
            </a:r>
            <a:r>
              <a:rPr lang="en-US" b="1" dirty="0" smtClean="0">
                <a:latin typeface="Palatino Linotype" pitchFamily="18" charset="0"/>
              </a:rPr>
              <a:t>)</a:t>
            </a:r>
          </a:p>
          <a:p>
            <a:pPr algn="l">
              <a:lnSpc>
                <a:spcPct val="120000"/>
              </a:lnSpc>
            </a:pPr>
            <a:endParaRPr lang="en-US" b="1" dirty="0" smtClean="0">
              <a:latin typeface="Palatino Linotype" pitchFamily="18" charset="0"/>
            </a:endParaRPr>
          </a:p>
          <a:p>
            <a:pPr algn="l">
              <a:lnSpc>
                <a:spcPct val="120000"/>
              </a:lnSpc>
              <a:buBlip>
                <a:blip r:embed="rId2"/>
              </a:buBlip>
            </a:pPr>
            <a:r>
              <a:rPr lang="en-US" b="1" dirty="0" smtClean="0">
                <a:latin typeface="Palatino Linotype" pitchFamily="18" charset="0"/>
              </a:rPr>
              <a:t> Mengalami </a:t>
            </a:r>
            <a:r>
              <a:rPr lang="en-US" b="1" dirty="0" err="1" smtClean="0">
                <a:latin typeface="Palatino Linotype" pitchFamily="18" charset="0"/>
              </a:rPr>
              <a:t>gangguan</a:t>
            </a:r>
            <a:r>
              <a:rPr lang="en-US" b="1" dirty="0" smtClean="0">
                <a:latin typeface="Palatino Linotype" pitchFamily="18" charset="0"/>
              </a:rPr>
              <a:t> yang </a:t>
            </a:r>
            <a:r>
              <a:rPr lang="en-US" b="1" dirty="0" err="1" smtClean="0">
                <a:latin typeface="Palatino Linotype" pitchFamily="18" charset="0"/>
              </a:rPr>
              <a:t>sedang</a:t>
            </a:r>
            <a:r>
              <a:rPr lang="en-US" b="1" dirty="0" smtClean="0">
                <a:latin typeface="Palatino Linotype" pitchFamily="18" charset="0"/>
              </a:rPr>
              <a:t> </a:t>
            </a:r>
            <a:r>
              <a:rPr lang="en-US" b="1" dirty="0" err="1" smtClean="0">
                <a:latin typeface="Palatino Linotype" pitchFamily="18" charset="0"/>
              </a:rPr>
              <a:t>dan</a:t>
            </a:r>
            <a:r>
              <a:rPr lang="en-US" b="1" dirty="0" smtClean="0">
                <a:latin typeface="Palatino Linotype" pitchFamily="18" charset="0"/>
              </a:rPr>
              <a:t> </a:t>
            </a:r>
            <a:r>
              <a:rPr lang="en-US" b="1" dirty="0" err="1" smtClean="0">
                <a:latin typeface="Palatino Linotype" pitchFamily="18" charset="0"/>
              </a:rPr>
              <a:t>berat</a:t>
            </a:r>
            <a:r>
              <a:rPr lang="en-US" b="1" dirty="0" smtClean="0">
                <a:latin typeface="Palatino Linotype" pitchFamily="18" charset="0"/>
              </a:rPr>
              <a:t> </a:t>
            </a:r>
            <a:r>
              <a:rPr lang="en-US" b="1" dirty="0" err="1" smtClean="0">
                <a:latin typeface="Palatino Linotype" pitchFamily="18" charset="0"/>
              </a:rPr>
              <a:t>dalam</a:t>
            </a:r>
            <a:r>
              <a:rPr lang="en-US" b="1" dirty="0" smtClean="0">
                <a:latin typeface="Palatino Linotype" pitchFamily="18" charset="0"/>
              </a:rPr>
              <a:t> </a:t>
            </a:r>
            <a:r>
              <a:rPr lang="en-US" b="1" dirty="0" err="1" smtClean="0">
                <a:latin typeface="Palatino Linotype" pitchFamily="18" charset="0"/>
              </a:rPr>
              <a:t>lingkup</a:t>
            </a:r>
            <a:r>
              <a:rPr lang="en-US" b="1" dirty="0" smtClean="0">
                <a:latin typeface="Palatino Linotype" pitchFamily="18" charset="0"/>
              </a:rPr>
              <a:t> </a:t>
            </a:r>
            <a:r>
              <a:rPr lang="en-US" b="1" dirty="0" err="1" smtClean="0">
                <a:latin typeface="Palatino Linotype" pitchFamily="18" charset="0"/>
              </a:rPr>
              <a:t>sindroma</a:t>
            </a:r>
            <a:r>
              <a:rPr lang="en-US" b="1" dirty="0" smtClean="0">
                <a:latin typeface="Palatino Linotype" pitchFamily="18" charset="0"/>
              </a:rPr>
              <a:t> </a:t>
            </a:r>
            <a:r>
              <a:rPr lang="en-US" b="1" dirty="0" err="1" smtClean="0">
                <a:latin typeface="Palatino Linotype" pitchFamily="18" charset="0"/>
              </a:rPr>
              <a:t>geriatri</a:t>
            </a:r>
            <a:r>
              <a:rPr lang="en-US" b="1" dirty="0" smtClean="0">
                <a:latin typeface="Palatino Linotype" pitchFamily="18" charset="0"/>
              </a:rPr>
              <a:t>: </a:t>
            </a:r>
            <a:r>
              <a:rPr lang="en-US" b="1" dirty="0" err="1" smtClean="0">
                <a:latin typeface="Palatino Linotype" pitchFamily="18" charset="0"/>
              </a:rPr>
              <a:t>kurang</a:t>
            </a:r>
            <a:r>
              <a:rPr lang="en-US" b="1" dirty="0" smtClean="0">
                <a:latin typeface="Palatino Linotype" pitchFamily="18" charset="0"/>
              </a:rPr>
              <a:t> </a:t>
            </a:r>
            <a:r>
              <a:rPr lang="en-US" b="1" dirty="0" err="1" smtClean="0">
                <a:latin typeface="Palatino Linotype" pitchFamily="18" charset="0"/>
              </a:rPr>
              <a:t>bergerak</a:t>
            </a:r>
            <a:r>
              <a:rPr lang="en-US" b="1" dirty="0" smtClean="0">
                <a:latin typeface="Palatino Linotype" pitchFamily="18" charset="0"/>
              </a:rPr>
              <a:t>, </a:t>
            </a:r>
            <a:r>
              <a:rPr lang="en-US" b="1" dirty="0" err="1" smtClean="0">
                <a:latin typeface="Palatino Linotype" pitchFamily="18" charset="0"/>
              </a:rPr>
              <a:t>instabilitas</a:t>
            </a:r>
            <a:r>
              <a:rPr lang="en-US" b="1" dirty="0" smtClean="0">
                <a:latin typeface="Palatino Linotype" pitchFamily="18" charset="0"/>
              </a:rPr>
              <a:t>, </a:t>
            </a:r>
            <a:r>
              <a:rPr lang="en-US" b="1" dirty="0" err="1" smtClean="0">
                <a:latin typeface="Palatino Linotype" pitchFamily="18" charset="0"/>
              </a:rPr>
              <a:t>gangguan</a:t>
            </a:r>
            <a:r>
              <a:rPr lang="en-US" b="1" dirty="0" smtClean="0">
                <a:latin typeface="Palatino Linotype" pitchFamily="18" charset="0"/>
              </a:rPr>
              <a:t> </a:t>
            </a:r>
            <a:r>
              <a:rPr lang="en-US" b="1" dirty="0" err="1" smtClean="0">
                <a:latin typeface="Palatino Linotype" pitchFamily="18" charset="0"/>
              </a:rPr>
              <a:t>intelektual</a:t>
            </a:r>
            <a:r>
              <a:rPr lang="en-US" b="1" dirty="0" smtClean="0">
                <a:latin typeface="Palatino Linotype" pitchFamily="18" charset="0"/>
              </a:rPr>
              <a:t>, </a:t>
            </a:r>
            <a:r>
              <a:rPr lang="en-US" b="1" dirty="0" err="1" smtClean="0">
                <a:latin typeface="Palatino Linotype" pitchFamily="18" charset="0"/>
              </a:rPr>
              <a:t>gangguan</a:t>
            </a:r>
            <a:r>
              <a:rPr lang="en-US" b="1" dirty="0" smtClean="0">
                <a:latin typeface="Palatino Linotype" pitchFamily="18" charset="0"/>
              </a:rPr>
              <a:t> </a:t>
            </a:r>
            <a:r>
              <a:rPr lang="en-US" b="1" dirty="0" err="1" smtClean="0">
                <a:latin typeface="Palatino Linotype" pitchFamily="18" charset="0"/>
              </a:rPr>
              <a:t>penglihatan</a:t>
            </a:r>
            <a:r>
              <a:rPr lang="en-US" b="1" dirty="0" smtClean="0">
                <a:latin typeface="Palatino Linotype" pitchFamily="18" charset="0"/>
              </a:rPr>
              <a:t> </a:t>
            </a:r>
            <a:r>
              <a:rPr lang="en-US" b="1" dirty="0" err="1" smtClean="0">
                <a:latin typeface="Palatino Linotype" pitchFamily="18" charset="0"/>
              </a:rPr>
              <a:t>dan</a:t>
            </a:r>
            <a:r>
              <a:rPr lang="en-US" b="1" dirty="0" smtClean="0">
                <a:latin typeface="Palatino Linotype" pitchFamily="18" charset="0"/>
              </a:rPr>
              <a:t> </a:t>
            </a:r>
            <a:r>
              <a:rPr lang="en-US" b="1" dirty="0" err="1" smtClean="0">
                <a:latin typeface="Palatino Linotype" pitchFamily="18" charset="0"/>
              </a:rPr>
              <a:t>pendengaran</a:t>
            </a:r>
            <a:r>
              <a:rPr lang="en-US" b="1" dirty="0" smtClean="0">
                <a:latin typeface="Palatino Linotype" pitchFamily="18" charset="0"/>
              </a:rPr>
              <a:t>, </a:t>
            </a:r>
            <a:r>
              <a:rPr lang="en-US" b="1" dirty="0" err="1" smtClean="0">
                <a:latin typeface="Palatino Linotype" pitchFamily="18" charset="0"/>
              </a:rPr>
              <a:t>infeksi</a:t>
            </a:r>
            <a:r>
              <a:rPr lang="en-US" b="1" dirty="0" smtClean="0">
                <a:latin typeface="Palatino Linotype" pitchFamily="18" charset="0"/>
              </a:rPr>
              <a:t>, </a:t>
            </a:r>
            <a:r>
              <a:rPr lang="en-US" b="1" dirty="0" err="1" smtClean="0">
                <a:latin typeface="Palatino Linotype" pitchFamily="18" charset="0"/>
              </a:rPr>
              <a:t>kecenderungan</a:t>
            </a:r>
            <a:r>
              <a:rPr lang="en-US" b="1" dirty="0" smtClean="0">
                <a:latin typeface="Palatino Linotype" pitchFamily="18" charset="0"/>
              </a:rPr>
              <a:t> </a:t>
            </a:r>
            <a:r>
              <a:rPr lang="en-US" b="1" dirty="0" err="1" smtClean="0">
                <a:latin typeface="Palatino Linotype" pitchFamily="18" charset="0"/>
              </a:rPr>
              <a:t>mengurung</a:t>
            </a:r>
            <a:r>
              <a:rPr lang="en-US" b="1" dirty="0" smtClean="0">
                <a:latin typeface="Palatino Linotype" pitchFamily="18" charset="0"/>
              </a:rPr>
              <a:t> </a:t>
            </a:r>
            <a:r>
              <a:rPr lang="en-US" b="1" dirty="0" err="1" smtClean="0">
                <a:latin typeface="Palatino Linotype" pitchFamily="18" charset="0"/>
              </a:rPr>
              <a:t>diri</a:t>
            </a:r>
            <a:r>
              <a:rPr lang="en-US" b="1" dirty="0" smtClean="0">
                <a:latin typeface="Palatino Linotype" pitchFamily="18" charset="0"/>
              </a:rPr>
              <a:t>, </a:t>
            </a:r>
            <a:r>
              <a:rPr lang="en-US" b="1" dirty="0" err="1" smtClean="0">
                <a:latin typeface="Palatino Linotype" pitchFamily="18" charset="0"/>
              </a:rPr>
              <a:t>malnutrisi</a:t>
            </a:r>
            <a:r>
              <a:rPr lang="en-US" b="1" dirty="0" smtClean="0">
                <a:latin typeface="Palatino Linotype" pitchFamily="18" charset="0"/>
              </a:rPr>
              <a:t>, </a:t>
            </a:r>
            <a:r>
              <a:rPr lang="en-US" b="1" dirty="0" err="1" smtClean="0">
                <a:latin typeface="Palatino Linotype" pitchFamily="18" charset="0"/>
              </a:rPr>
              <a:t>sulit</a:t>
            </a:r>
            <a:r>
              <a:rPr lang="en-US" b="1" dirty="0" smtClean="0">
                <a:latin typeface="Palatino Linotype" pitchFamily="18" charset="0"/>
              </a:rPr>
              <a:t> </a:t>
            </a:r>
            <a:r>
              <a:rPr lang="en-US" b="1" dirty="0" err="1" smtClean="0">
                <a:latin typeface="Palatino Linotype" pitchFamily="18" charset="0"/>
              </a:rPr>
              <a:t>tidur</a:t>
            </a:r>
            <a:r>
              <a:rPr lang="en-US" b="1" dirty="0" smtClean="0">
                <a:latin typeface="Palatino Linotype" pitchFamily="18" charset="0"/>
              </a:rPr>
              <a:t>, </a:t>
            </a:r>
            <a:r>
              <a:rPr lang="en-US" b="1" dirty="0" err="1" smtClean="0">
                <a:latin typeface="Palatino Linotype" pitchFamily="18" charset="0"/>
              </a:rPr>
              <a:t>penurunan</a:t>
            </a:r>
            <a:r>
              <a:rPr lang="en-US" b="1" dirty="0" smtClean="0">
                <a:latin typeface="Palatino Linotype" pitchFamily="18" charset="0"/>
              </a:rPr>
              <a:t> </a:t>
            </a:r>
            <a:r>
              <a:rPr lang="en-US" b="1" dirty="0" err="1" smtClean="0">
                <a:latin typeface="Palatino Linotype" pitchFamily="18" charset="0"/>
              </a:rPr>
              <a:t>daya</a:t>
            </a:r>
            <a:r>
              <a:rPr lang="en-US" b="1" dirty="0" smtClean="0">
                <a:latin typeface="Palatino Linotype" pitchFamily="18" charset="0"/>
              </a:rPr>
              <a:t> </a:t>
            </a:r>
            <a:r>
              <a:rPr lang="en-US" b="1" dirty="0" err="1" smtClean="0">
                <a:latin typeface="Palatino Linotype" pitchFamily="18" charset="0"/>
              </a:rPr>
              <a:t>tahan</a:t>
            </a:r>
            <a:r>
              <a:rPr lang="en-US" b="1" dirty="0" smtClean="0">
                <a:latin typeface="Palatino Linotype" pitchFamily="18" charset="0"/>
              </a:rPr>
              <a:t> </a:t>
            </a:r>
            <a:r>
              <a:rPr lang="en-US" b="1" dirty="0" err="1" smtClean="0">
                <a:latin typeface="Palatino Linotype" pitchFamily="18" charset="0"/>
              </a:rPr>
              <a:t>tubuh</a:t>
            </a:r>
            <a:endParaRPr lang="en-US" b="1" dirty="0" smtClean="0">
              <a:latin typeface="Palatino Linotype" pitchFamily="18" charset="0"/>
            </a:endParaRPr>
          </a:p>
          <a:p>
            <a:pPr algn="l"/>
            <a:endParaRPr lang="en-US" b="1" dirty="0" smtClean="0">
              <a:latin typeface="Palatino Linotype" pitchFamily="18" charset="0"/>
            </a:endParaRPr>
          </a:p>
          <a:p>
            <a:pPr algn="l"/>
            <a:endParaRPr lang="en-US" dirty="0"/>
          </a:p>
        </p:txBody>
      </p:sp>
    </p:spTree>
    <p:extLst>
      <p:ext uri="{BB962C8B-B14F-4D97-AF65-F5344CB8AC3E}">
        <p14:creationId xmlns:p14="http://schemas.microsoft.com/office/powerpoint/2010/main" val="38559775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6300" y="1181687"/>
            <a:ext cx="10579100" cy="1625014"/>
          </a:xfrm>
        </p:spPr>
        <p:txBody>
          <a:bodyPr>
            <a:normAutofit fontScale="90000"/>
          </a:bodyPr>
          <a:lstStyle/>
          <a:p>
            <a:r>
              <a:rPr lang="en-US" b="1" spc="-300" dirty="0" err="1" smtClean="0">
                <a:latin typeface="Arial Black" panose="020B0A04020102020204" pitchFamily="34" charset="0"/>
              </a:rPr>
              <a:t>Tindakan</a:t>
            </a:r>
            <a:r>
              <a:rPr lang="en-US" b="1" spc="-300" dirty="0" smtClean="0">
                <a:latin typeface="Arial Black" panose="020B0A04020102020204" pitchFamily="34" charset="0"/>
              </a:rPr>
              <a:t> </a:t>
            </a:r>
            <a:r>
              <a:rPr lang="en-US" b="1" spc="-300" dirty="0" err="1" smtClean="0">
                <a:latin typeface="Arial Black" panose="020B0A04020102020204" pitchFamily="34" charset="0"/>
              </a:rPr>
              <a:t>Pendampingan</a:t>
            </a:r>
            <a:r>
              <a:rPr lang="en-US" b="1" spc="-300" dirty="0" smtClean="0">
                <a:latin typeface="Arial Black" panose="020B0A04020102020204" pitchFamily="34" charset="0"/>
              </a:rPr>
              <a:t> </a:t>
            </a:r>
            <a:r>
              <a:rPr lang="en-US" b="1" spc="-300" dirty="0" err="1" smtClean="0">
                <a:latin typeface="Arial Black" panose="020B0A04020102020204" pitchFamily="34" charset="0"/>
              </a:rPr>
              <a:t>Perawatan</a:t>
            </a:r>
            <a:endParaRPr lang="en-US" b="1" spc="-300" dirty="0">
              <a:latin typeface="Arial Black" panose="020B0A04020102020204" pitchFamily="34"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9750"/>
          <a:stretch/>
        </p:blipFill>
        <p:spPr>
          <a:xfrm>
            <a:off x="3403599" y="2806701"/>
            <a:ext cx="5816601" cy="3735388"/>
          </a:xfrm>
          <a:prstGeom prst="rect">
            <a:avLst/>
          </a:prstGeom>
        </p:spPr>
      </p:pic>
    </p:spTree>
    <p:extLst>
      <p:ext uri="{BB962C8B-B14F-4D97-AF65-F5344CB8AC3E}">
        <p14:creationId xmlns:p14="http://schemas.microsoft.com/office/powerpoint/2010/main" val="2348797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exagon 6"/>
          <p:cNvSpPr/>
          <p:nvPr/>
        </p:nvSpPr>
        <p:spPr>
          <a:xfrm>
            <a:off x="7718424" y="2520950"/>
            <a:ext cx="2847976" cy="1892300"/>
          </a:xfrm>
          <a:prstGeom prst="hexagon">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err="1" smtClean="0"/>
              <a:t>Makanan</a:t>
            </a:r>
            <a:r>
              <a:rPr lang="en-US" dirty="0" smtClean="0"/>
              <a:t> </a:t>
            </a:r>
            <a:r>
              <a:rPr lang="en-US" dirty="0" err="1" smtClean="0"/>
              <a:t>variatif</a:t>
            </a:r>
            <a:r>
              <a:rPr lang="en-US" dirty="0" smtClean="0"/>
              <a:t> (</a:t>
            </a:r>
            <a:r>
              <a:rPr lang="en-US" dirty="0" err="1" smtClean="0"/>
              <a:t>karbohidrat</a:t>
            </a:r>
            <a:r>
              <a:rPr lang="en-US" dirty="0" smtClean="0"/>
              <a:t>, </a:t>
            </a:r>
            <a:r>
              <a:rPr lang="en-US" dirty="0" err="1" smtClean="0"/>
              <a:t>lemak</a:t>
            </a:r>
            <a:r>
              <a:rPr lang="en-US" dirty="0" smtClean="0"/>
              <a:t> </a:t>
            </a:r>
            <a:r>
              <a:rPr lang="en-US" dirty="0" err="1" smtClean="0"/>
              <a:t>baik</a:t>
            </a:r>
            <a:r>
              <a:rPr lang="en-US" dirty="0" smtClean="0"/>
              <a:t>, protein, </a:t>
            </a:r>
            <a:r>
              <a:rPr lang="en-US" dirty="0" err="1" smtClean="0"/>
              <a:t>buah</a:t>
            </a:r>
            <a:r>
              <a:rPr lang="en-US" dirty="0" smtClean="0"/>
              <a:t> </a:t>
            </a:r>
            <a:r>
              <a:rPr lang="en-US" dirty="0" err="1" smtClean="0"/>
              <a:t>dan</a:t>
            </a:r>
            <a:r>
              <a:rPr lang="en-US" dirty="0" smtClean="0"/>
              <a:t> </a:t>
            </a:r>
            <a:r>
              <a:rPr lang="en-US" dirty="0" err="1" smtClean="0"/>
              <a:t>sayur</a:t>
            </a:r>
            <a:endParaRPr lang="en-US" dirty="0"/>
          </a:p>
        </p:txBody>
      </p:sp>
      <p:sp>
        <p:nvSpPr>
          <p:cNvPr id="8" name="Hexagon 7"/>
          <p:cNvSpPr/>
          <p:nvPr/>
        </p:nvSpPr>
        <p:spPr>
          <a:xfrm>
            <a:off x="4800602" y="285750"/>
            <a:ext cx="2527300" cy="1892300"/>
          </a:xfrm>
          <a:prstGeom prst="hexagon">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err="1" smtClean="0"/>
              <a:t>Makan</a:t>
            </a:r>
            <a:r>
              <a:rPr lang="en-US" dirty="0" smtClean="0"/>
              <a:t> 3-5 kali </a:t>
            </a:r>
            <a:r>
              <a:rPr lang="en-US" dirty="0" err="1" smtClean="0"/>
              <a:t>sehari</a:t>
            </a:r>
            <a:endParaRPr lang="en-US" dirty="0"/>
          </a:p>
        </p:txBody>
      </p:sp>
      <p:sp>
        <p:nvSpPr>
          <p:cNvPr id="9" name="Hexagon 8"/>
          <p:cNvSpPr/>
          <p:nvPr/>
        </p:nvSpPr>
        <p:spPr>
          <a:xfrm>
            <a:off x="4805362" y="2520950"/>
            <a:ext cx="2527300" cy="1892300"/>
          </a:xfrm>
          <a:prstGeom prst="hexago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3200" b="1" spc="-300" dirty="0" smtClean="0">
                <a:solidFill>
                  <a:schemeClr val="tx1"/>
                </a:solidFill>
              </a:rPr>
              <a:t>Jaga </a:t>
            </a:r>
            <a:r>
              <a:rPr lang="en-US" sz="3200" b="1" spc="-300" dirty="0" err="1" smtClean="0">
                <a:solidFill>
                  <a:schemeClr val="tx1"/>
                </a:solidFill>
              </a:rPr>
              <a:t>Pola</a:t>
            </a:r>
            <a:r>
              <a:rPr lang="en-US" sz="3200" b="1" spc="-300" dirty="0" smtClean="0">
                <a:solidFill>
                  <a:schemeClr val="tx1"/>
                </a:solidFill>
              </a:rPr>
              <a:t> </a:t>
            </a:r>
            <a:r>
              <a:rPr lang="en-US" sz="3200" b="1" spc="-300" dirty="0" err="1" smtClean="0">
                <a:solidFill>
                  <a:schemeClr val="tx1"/>
                </a:solidFill>
              </a:rPr>
              <a:t>Makan</a:t>
            </a:r>
            <a:endParaRPr lang="en-US" sz="3200" spc="-300" dirty="0">
              <a:solidFill>
                <a:schemeClr val="tx1"/>
              </a:solidFill>
            </a:endParaRPr>
          </a:p>
        </p:txBody>
      </p:sp>
      <p:sp>
        <p:nvSpPr>
          <p:cNvPr id="10" name="Hexagon 9"/>
          <p:cNvSpPr/>
          <p:nvPr/>
        </p:nvSpPr>
        <p:spPr>
          <a:xfrm>
            <a:off x="1600200" y="2520950"/>
            <a:ext cx="2819400" cy="1892300"/>
          </a:xfrm>
          <a:prstGeom prst="hexagon">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smtClean="0"/>
              <a:t>Diet </a:t>
            </a:r>
            <a:r>
              <a:rPr lang="en-US" dirty="0" err="1" smtClean="0"/>
              <a:t>tinggi</a:t>
            </a:r>
            <a:r>
              <a:rPr lang="en-US" dirty="0" smtClean="0"/>
              <a:t> protein</a:t>
            </a:r>
          </a:p>
          <a:p>
            <a:pPr algn="ctr"/>
            <a:r>
              <a:rPr lang="en-US" dirty="0" smtClean="0"/>
              <a:t>(</a:t>
            </a:r>
            <a:r>
              <a:rPr lang="en-US" dirty="0" err="1" smtClean="0"/>
              <a:t>tergantung</a:t>
            </a:r>
            <a:r>
              <a:rPr lang="en-US" dirty="0" smtClean="0"/>
              <a:t> </a:t>
            </a:r>
            <a:r>
              <a:rPr lang="en-US" dirty="0" err="1" smtClean="0"/>
              <a:t>penyakit</a:t>
            </a:r>
            <a:r>
              <a:rPr lang="en-US" dirty="0" smtClean="0"/>
              <a:t> </a:t>
            </a:r>
            <a:r>
              <a:rPr lang="en-US" dirty="0" err="1" smtClean="0"/>
              <a:t>penyerta</a:t>
            </a:r>
            <a:r>
              <a:rPr lang="en-US" dirty="0" smtClean="0"/>
              <a:t>)</a:t>
            </a:r>
            <a:endParaRPr lang="en-US" dirty="0"/>
          </a:p>
        </p:txBody>
      </p:sp>
      <p:sp>
        <p:nvSpPr>
          <p:cNvPr id="11" name="Hexagon 10"/>
          <p:cNvSpPr/>
          <p:nvPr/>
        </p:nvSpPr>
        <p:spPr>
          <a:xfrm>
            <a:off x="4654552" y="4756150"/>
            <a:ext cx="2819400" cy="1892300"/>
          </a:xfrm>
          <a:prstGeom prst="hexagon">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b="1" dirty="0" err="1" smtClean="0">
                <a:ln w="12700">
                  <a:solidFill>
                    <a:schemeClr val="tx2">
                      <a:lumMod val="75000"/>
                    </a:schemeClr>
                  </a:solidFill>
                  <a:prstDash val="solid"/>
                </a:ln>
                <a:solidFill>
                  <a:schemeClr val="tx1"/>
                </a:solidFill>
                <a:effectLst>
                  <a:outerShdw dist="38100" dir="2640000" algn="bl" rotWithShape="0">
                    <a:schemeClr val="tx2">
                      <a:lumMod val="75000"/>
                    </a:schemeClr>
                  </a:outerShdw>
                </a:effectLst>
              </a:rPr>
              <a:t>Batasi</a:t>
            </a:r>
            <a:r>
              <a:rPr lang="en-US" b="1" dirty="0" smtClean="0">
                <a:ln w="12700">
                  <a:solidFill>
                    <a:schemeClr val="tx2">
                      <a:lumMod val="75000"/>
                    </a:schemeClr>
                  </a:solidFill>
                  <a:prstDash val="solid"/>
                </a:ln>
                <a:solidFill>
                  <a:schemeClr val="tx1"/>
                </a:solidFill>
                <a:effectLst>
                  <a:outerShdw dist="38100" dir="2640000" algn="bl" rotWithShape="0">
                    <a:schemeClr val="tx2">
                      <a:lumMod val="75000"/>
                    </a:schemeClr>
                  </a:outerShdw>
                </a:effectLst>
              </a:rPr>
              <a:t> </a:t>
            </a:r>
            <a:r>
              <a:rPr lang="en-US" b="1" dirty="0" err="1" smtClean="0">
                <a:ln w="12700">
                  <a:solidFill>
                    <a:schemeClr val="tx2">
                      <a:lumMod val="75000"/>
                    </a:schemeClr>
                  </a:solidFill>
                  <a:prstDash val="solid"/>
                </a:ln>
                <a:solidFill>
                  <a:schemeClr val="tx1"/>
                </a:solidFill>
                <a:effectLst>
                  <a:outerShdw dist="38100" dir="2640000" algn="bl" rotWithShape="0">
                    <a:schemeClr val="tx2">
                      <a:lumMod val="75000"/>
                    </a:schemeClr>
                  </a:outerShdw>
                </a:effectLst>
              </a:rPr>
              <a:t>penggunaan</a:t>
            </a:r>
            <a:r>
              <a:rPr lang="en-US" b="1" dirty="0" smtClean="0">
                <a:ln w="12700">
                  <a:solidFill>
                    <a:schemeClr val="tx2">
                      <a:lumMod val="75000"/>
                    </a:schemeClr>
                  </a:solidFill>
                  <a:prstDash val="solid"/>
                </a:ln>
                <a:solidFill>
                  <a:schemeClr val="tx1"/>
                </a:solidFill>
                <a:effectLst>
                  <a:outerShdw dist="38100" dir="2640000" algn="bl" rotWithShape="0">
                    <a:schemeClr val="tx2">
                      <a:lumMod val="75000"/>
                    </a:schemeClr>
                  </a:outerShdw>
                </a:effectLst>
              </a:rPr>
              <a:t> </a:t>
            </a:r>
            <a:r>
              <a:rPr lang="en-US" b="1" dirty="0" err="1" smtClean="0">
                <a:ln w="12700">
                  <a:solidFill>
                    <a:schemeClr val="tx2">
                      <a:lumMod val="75000"/>
                    </a:schemeClr>
                  </a:solidFill>
                  <a:prstDash val="solid"/>
                </a:ln>
                <a:solidFill>
                  <a:schemeClr val="tx1"/>
                </a:solidFill>
                <a:effectLst>
                  <a:outerShdw dist="38100" dir="2640000" algn="bl" rotWithShape="0">
                    <a:schemeClr val="tx2">
                      <a:lumMod val="75000"/>
                    </a:schemeClr>
                  </a:outerShdw>
                </a:effectLst>
              </a:rPr>
              <a:t>gula</a:t>
            </a:r>
            <a:r>
              <a:rPr lang="en-US" b="1" dirty="0" smtClean="0">
                <a:ln w="12700">
                  <a:solidFill>
                    <a:schemeClr val="tx2">
                      <a:lumMod val="75000"/>
                    </a:schemeClr>
                  </a:solidFill>
                  <a:prstDash val="solid"/>
                </a:ln>
                <a:solidFill>
                  <a:schemeClr val="tx1"/>
                </a:solidFill>
                <a:effectLst>
                  <a:outerShdw dist="38100" dir="2640000" algn="bl" rotWithShape="0">
                    <a:schemeClr val="tx2">
                      <a:lumMod val="75000"/>
                    </a:schemeClr>
                  </a:outerShdw>
                </a:effectLst>
              </a:rPr>
              <a:t> </a:t>
            </a:r>
            <a:r>
              <a:rPr lang="en-US" b="1" dirty="0" err="1" smtClean="0">
                <a:ln w="12700">
                  <a:solidFill>
                    <a:schemeClr val="tx2">
                      <a:lumMod val="75000"/>
                    </a:schemeClr>
                  </a:solidFill>
                  <a:prstDash val="solid"/>
                </a:ln>
                <a:solidFill>
                  <a:schemeClr val="tx1"/>
                </a:solidFill>
                <a:effectLst>
                  <a:outerShdw dist="38100" dir="2640000" algn="bl" rotWithShape="0">
                    <a:schemeClr val="tx2">
                      <a:lumMod val="75000"/>
                    </a:schemeClr>
                  </a:outerShdw>
                </a:effectLst>
              </a:rPr>
              <a:t>dan</a:t>
            </a:r>
            <a:r>
              <a:rPr lang="en-US" b="1" dirty="0" smtClean="0">
                <a:ln w="12700">
                  <a:solidFill>
                    <a:schemeClr val="tx2">
                      <a:lumMod val="75000"/>
                    </a:schemeClr>
                  </a:solidFill>
                  <a:prstDash val="solid"/>
                </a:ln>
                <a:solidFill>
                  <a:schemeClr val="tx1"/>
                </a:solidFill>
                <a:effectLst>
                  <a:outerShdw dist="38100" dir="2640000" algn="bl" rotWithShape="0">
                    <a:schemeClr val="tx2">
                      <a:lumMod val="75000"/>
                    </a:schemeClr>
                  </a:outerShdw>
                </a:effectLst>
              </a:rPr>
              <a:t> </a:t>
            </a:r>
            <a:r>
              <a:rPr lang="en-US" b="1" dirty="0" err="1" smtClean="0">
                <a:ln w="12700">
                  <a:solidFill>
                    <a:schemeClr val="tx2">
                      <a:lumMod val="75000"/>
                    </a:schemeClr>
                  </a:solidFill>
                  <a:prstDash val="solid"/>
                </a:ln>
                <a:solidFill>
                  <a:schemeClr val="tx1"/>
                </a:solidFill>
                <a:effectLst>
                  <a:outerShdw dist="38100" dir="2640000" algn="bl" rotWithShape="0">
                    <a:schemeClr val="tx2">
                      <a:lumMod val="75000"/>
                    </a:schemeClr>
                  </a:outerShdw>
                </a:effectLst>
              </a:rPr>
              <a:t>garam</a:t>
            </a:r>
            <a:r>
              <a:rPr lang="en-US" b="1" dirty="0" smtClean="0">
                <a:ln w="12700">
                  <a:solidFill>
                    <a:schemeClr val="tx2">
                      <a:lumMod val="75000"/>
                    </a:schemeClr>
                  </a:solidFill>
                  <a:prstDash val="solid"/>
                </a:ln>
                <a:solidFill>
                  <a:schemeClr val="tx1"/>
                </a:solidFill>
                <a:effectLst>
                  <a:outerShdw dist="38100" dir="2640000" algn="bl" rotWithShape="0">
                    <a:schemeClr val="tx2">
                      <a:lumMod val="75000"/>
                    </a:schemeClr>
                  </a:outerShdw>
                </a:effectLst>
              </a:rPr>
              <a:t> </a:t>
            </a:r>
            <a:r>
              <a:rPr lang="en-US" b="1" dirty="0" err="1" smtClean="0">
                <a:ln w="12700">
                  <a:solidFill>
                    <a:schemeClr val="tx2">
                      <a:lumMod val="75000"/>
                    </a:schemeClr>
                  </a:solidFill>
                  <a:prstDash val="solid"/>
                </a:ln>
                <a:solidFill>
                  <a:schemeClr val="tx1"/>
                </a:solidFill>
                <a:effectLst>
                  <a:outerShdw dist="38100" dir="2640000" algn="bl" rotWithShape="0">
                    <a:schemeClr val="tx2">
                      <a:lumMod val="75000"/>
                    </a:schemeClr>
                  </a:outerShdw>
                </a:effectLst>
              </a:rPr>
              <a:t>tambahan</a:t>
            </a:r>
            <a:r>
              <a:rPr lang="en-US" b="1" dirty="0" smtClean="0">
                <a:ln w="12700">
                  <a:solidFill>
                    <a:schemeClr val="tx2">
                      <a:lumMod val="75000"/>
                    </a:schemeClr>
                  </a:solidFill>
                  <a:prstDash val="solid"/>
                </a:ln>
                <a:solidFill>
                  <a:schemeClr val="tx1"/>
                </a:solidFill>
                <a:effectLst>
                  <a:outerShdw dist="38100" dir="2640000" algn="bl" rotWithShape="0">
                    <a:schemeClr val="tx2">
                      <a:lumMod val="75000"/>
                    </a:schemeClr>
                  </a:outerShdw>
                </a:effectLst>
              </a:rPr>
              <a:t> </a:t>
            </a:r>
            <a:r>
              <a:rPr lang="en-US" b="1" dirty="0" err="1" smtClean="0">
                <a:ln w="12700">
                  <a:solidFill>
                    <a:schemeClr val="tx2">
                      <a:lumMod val="75000"/>
                    </a:schemeClr>
                  </a:solidFill>
                  <a:prstDash val="solid"/>
                </a:ln>
                <a:solidFill>
                  <a:schemeClr val="tx1"/>
                </a:solidFill>
                <a:effectLst>
                  <a:outerShdw dist="38100" dir="2640000" algn="bl" rotWithShape="0">
                    <a:schemeClr val="tx2">
                      <a:lumMod val="75000"/>
                    </a:schemeClr>
                  </a:outerShdw>
                </a:effectLst>
              </a:rPr>
              <a:t>pada</a:t>
            </a:r>
            <a:r>
              <a:rPr lang="en-US" b="1" dirty="0" smtClean="0">
                <a:ln w="12700">
                  <a:solidFill>
                    <a:schemeClr val="tx2">
                      <a:lumMod val="75000"/>
                    </a:schemeClr>
                  </a:solidFill>
                  <a:prstDash val="solid"/>
                </a:ln>
                <a:solidFill>
                  <a:schemeClr val="tx1"/>
                </a:solidFill>
                <a:effectLst>
                  <a:outerShdw dist="38100" dir="2640000" algn="bl" rotWithShape="0">
                    <a:schemeClr val="tx2">
                      <a:lumMod val="75000"/>
                    </a:schemeClr>
                  </a:outerShdw>
                </a:effectLst>
              </a:rPr>
              <a:t> </a:t>
            </a:r>
            <a:r>
              <a:rPr lang="en-US" b="1" dirty="0" err="1" smtClean="0">
                <a:ln w="12700">
                  <a:solidFill>
                    <a:schemeClr val="tx2">
                      <a:lumMod val="75000"/>
                    </a:schemeClr>
                  </a:solidFill>
                  <a:prstDash val="solid"/>
                </a:ln>
                <a:solidFill>
                  <a:schemeClr val="tx1"/>
                </a:solidFill>
                <a:effectLst>
                  <a:outerShdw dist="38100" dir="2640000" algn="bl" rotWithShape="0">
                    <a:schemeClr val="tx2">
                      <a:lumMod val="75000"/>
                    </a:schemeClr>
                  </a:outerShdw>
                </a:effectLst>
              </a:rPr>
              <a:t>makanan</a:t>
            </a:r>
            <a:endParaRPr lang="en-US" b="1"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55562" y="4413250"/>
            <a:ext cx="2773363" cy="2444750"/>
          </a:xfrm>
          <a:prstGeom prst="rect">
            <a:avLst/>
          </a:prstGeom>
        </p:spPr>
      </p:pic>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56737" y="4413250"/>
            <a:ext cx="2773363" cy="2444750"/>
          </a:xfrm>
          <a:prstGeom prst="rect">
            <a:avLst/>
          </a:prstGeom>
        </p:spPr>
      </p:pic>
    </p:spTree>
    <p:extLst>
      <p:ext uri="{BB962C8B-B14F-4D97-AF65-F5344CB8AC3E}">
        <p14:creationId xmlns:p14="http://schemas.microsoft.com/office/powerpoint/2010/main" val="735985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9000" y="207963"/>
            <a:ext cx="10363200" cy="731837"/>
          </a:xfrm>
        </p:spPr>
        <p:txBody>
          <a:bodyPr>
            <a:normAutofit fontScale="90000"/>
          </a:bodyPr>
          <a:lstStyle/>
          <a:p>
            <a:r>
              <a:rPr lang="en-US" b="1" dirty="0" err="1" smtClean="0"/>
              <a:t>Pemberian</a:t>
            </a:r>
            <a:r>
              <a:rPr lang="en-US" b="1" dirty="0" smtClean="0"/>
              <a:t> Vitamin</a:t>
            </a:r>
            <a:endParaRPr lang="en-US" b="1" dirty="0"/>
          </a:p>
        </p:txBody>
      </p:sp>
      <p:sp>
        <p:nvSpPr>
          <p:cNvPr id="3" name="Subtitle 2"/>
          <p:cNvSpPr>
            <a:spLocks noGrp="1"/>
          </p:cNvSpPr>
          <p:nvPr>
            <p:ph type="subTitle" idx="1"/>
          </p:nvPr>
        </p:nvSpPr>
        <p:spPr>
          <a:xfrm>
            <a:off x="889000" y="1574800"/>
            <a:ext cx="6921500" cy="5283200"/>
          </a:xfrm>
        </p:spPr>
        <p:txBody>
          <a:bodyPr>
            <a:normAutofit lnSpcReduction="10000"/>
          </a:bodyPr>
          <a:lstStyle/>
          <a:p>
            <a:pPr marL="342900" indent="-342900" algn="l">
              <a:buFont typeface="Arial" panose="020B0604020202020204" pitchFamily="34" charset="0"/>
              <a:buChar char="•"/>
            </a:pPr>
            <a:r>
              <a:rPr lang="en-US" sz="2000" dirty="0" err="1" smtClean="0"/>
              <a:t>Cahaya</a:t>
            </a:r>
            <a:r>
              <a:rPr lang="en-US" sz="2000" dirty="0" smtClean="0"/>
              <a:t> </a:t>
            </a:r>
            <a:r>
              <a:rPr lang="en-US" sz="2000" dirty="0" err="1" smtClean="0"/>
              <a:t>Matahari</a:t>
            </a:r>
            <a:r>
              <a:rPr lang="en-US" sz="2000" dirty="0" smtClean="0"/>
              <a:t> (</a:t>
            </a:r>
            <a:r>
              <a:rPr lang="en-US" sz="2000" dirty="0" err="1" smtClean="0"/>
              <a:t>sumber</a:t>
            </a:r>
            <a:r>
              <a:rPr lang="en-US" sz="2000" dirty="0" smtClean="0"/>
              <a:t> </a:t>
            </a:r>
            <a:r>
              <a:rPr lang="en-US" sz="2000" dirty="0" err="1" smtClean="0"/>
              <a:t>utama</a:t>
            </a:r>
            <a:r>
              <a:rPr lang="en-US" sz="2000" dirty="0" smtClean="0"/>
              <a:t>) (3000 IU)</a:t>
            </a:r>
          </a:p>
          <a:p>
            <a:pPr marL="342900" indent="-342900" algn="l">
              <a:buFont typeface="Arial" panose="020B0604020202020204" pitchFamily="34" charset="0"/>
              <a:buChar char="•"/>
            </a:pPr>
            <a:r>
              <a:rPr lang="en-US" sz="2000" dirty="0" err="1" smtClean="0"/>
              <a:t>Ikan</a:t>
            </a:r>
            <a:r>
              <a:rPr lang="en-US" sz="2000" dirty="0" smtClean="0"/>
              <a:t>, </a:t>
            </a:r>
            <a:r>
              <a:rPr lang="en-US" sz="2000" dirty="0" err="1" smtClean="0"/>
              <a:t>contohnya</a:t>
            </a:r>
            <a:r>
              <a:rPr lang="en-US" sz="2000" dirty="0" smtClean="0"/>
              <a:t> </a:t>
            </a:r>
            <a:r>
              <a:rPr lang="en-US" sz="2000" dirty="0" err="1" smtClean="0"/>
              <a:t>sarden</a:t>
            </a:r>
            <a:r>
              <a:rPr lang="en-US" sz="2000" dirty="0" smtClean="0"/>
              <a:t> </a:t>
            </a:r>
            <a:r>
              <a:rPr lang="en-US" sz="2000" dirty="0" err="1" smtClean="0"/>
              <a:t>dan</a:t>
            </a:r>
            <a:r>
              <a:rPr lang="en-US" sz="2000" dirty="0" smtClean="0"/>
              <a:t> salmon (100-1000 IU)</a:t>
            </a:r>
          </a:p>
          <a:p>
            <a:pPr marL="342900" indent="-342900" algn="l">
              <a:buFont typeface="Arial" panose="020B0604020202020204" pitchFamily="34" charset="0"/>
              <a:buChar char="•"/>
            </a:pPr>
            <a:r>
              <a:rPr lang="en-US" sz="2000" dirty="0" err="1" smtClean="0"/>
              <a:t>Jamur</a:t>
            </a:r>
            <a:r>
              <a:rPr lang="en-US" sz="2000" dirty="0" smtClean="0"/>
              <a:t> (100 IU)</a:t>
            </a:r>
          </a:p>
          <a:p>
            <a:pPr marL="342900" indent="-342900" algn="l">
              <a:buFont typeface="Arial" panose="020B0604020202020204" pitchFamily="34" charset="0"/>
              <a:buChar char="•"/>
            </a:pPr>
            <a:r>
              <a:rPr lang="en-US" sz="2000" dirty="0" err="1" smtClean="0"/>
              <a:t>Kuning</a:t>
            </a:r>
            <a:r>
              <a:rPr lang="en-US" sz="2000" dirty="0" smtClean="0"/>
              <a:t> </a:t>
            </a:r>
            <a:r>
              <a:rPr lang="en-US" sz="2000" dirty="0" err="1" smtClean="0"/>
              <a:t>telur</a:t>
            </a:r>
            <a:r>
              <a:rPr lang="en-US" sz="2000" dirty="0" smtClean="0"/>
              <a:t> (20 IU)</a:t>
            </a:r>
          </a:p>
          <a:p>
            <a:pPr algn="l"/>
            <a:r>
              <a:rPr lang="en-US" sz="2000" dirty="0" err="1" smtClean="0"/>
              <a:t>Efek</a:t>
            </a:r>
            <a:r>
              <a:rPr lang="en-US" sz="2000" dirty="0" smtClean="0"/>
              <a:t> </a:t>
            </a:r>
            <a:r>
              <a:rPr lang="en-US" sz="2000" dirty="0" err="1" smtClean="0"/>
              <a:t>utama</a:t>
            </a:r>
            <a:r>
              <a:rPr lang="en-US" sz="2000" dirty="0" smtClean="0"/>
              <a:t> :</a:t>
            </a:r>
          </a:p>
          <a:p>
            <a:pPr marL="342900" indent="-342900" algn="l">
              <a:buFont typeface="Arial" panose="020B0604020202020204" pitchFamily="34" charset="0"/>
              <a:buChar char="•"/>
            </a:pPr>
            <a:r>
              <a:rPr lang="en-US" sz="2000" dirty="0" err="1" smtClean="0"/>
              <a:t>Meningkatkan</a:t>
            </a:r>
            <a:r>
              <a:rPr lang="en-US" sz="2000" dirty="0" smtClean="0"/>
              <a:t> </a:t>
            </a:r>
            <a:r>
              <a:rPr lang="en-US" sz="2000" dirty="0" err="1" smtClean="0"/>
              <a:t>penyerapan</a:t>
            </a:r>
            <a:r>
              <a:rPr lang="en-US" sz="2000" dirty="0" smtClean="0"/>
              <a:t> mineral </a:t>
            </a:r>
            <a:r>
              <a:rPr lang="en-US" sz="2000" dirty="0" err="1"/>
              <a:t>K</a:t>
            </a:r>
            <a:r>
              <a:rPr lang="en-US" sz="2000" dirty="0" err="1" smtClean="0"/>
              <a:t>alsium</a:t>
            </a:r>
            <a:r>
              <a:rPr lang="en-US" sz="2000" dirty="0" smtClean="0"/>
              <a:t> </a:t>
            </a:r>
            <a:r>
              <a:rPr lang="en-US" sz="2000" dirty="0" err="1" smtClean="0"/>
              <a:t>dan</a:t>
            </a:r>
            <a:r>
              <a:rPr lang="en-US" sz="2000" dirty="0" smtClean="0"/>
              <a:t> </a:t>
            </a:r>
            <a:r>
              <a:rPr lang="en-US" sz="2000" dirty="0" err="1"/>
              <a:t>F</a:t>
            </a:r>
            <a:r>
              <a:rPr lang="en-US" sz="2000" dirty="0" err="1" smtClean="0"/>
              <a:t>osfor</a:t>
            </a:r>
            <a:r>
              <a:rPr lang="en-US" sz="2000" dirty="0" smtClean="0"/>
              <a:t> di </a:t>
            </a:r>
            <a:r>
              <a:rPr lang="en-US" sz="2000" dirty="0" err="1" smtClean="0"/>
              <a:t>saluran</a:t>
            </a:r>
            <a:r>
              <a:rPr lang="en-US" sz="2000" dirty="0" smtClean="0"/>
              <a:t> </a:t>
            </a:r>
            <a:r>
              <a:rPr lang="en-US" sz="2000" dirty="0" err="1" smtClean="0"/>
              <a:t>pencernaan</a:t>
            </a:r>
            <a:endParaRPr lang="en-US" sz="2000" dirty="0" smtClean="0"/>
          </a:p>
          <a:p>
            <a:pPr marL="342900" indent="-342900" algn="l">
              <a:buFont typeface="Arial" panose="020B0604020202020204" pitchFamily="34" charset="0"/>
              <a:buChar char="•"/>
            </a:pPr>
            <a:r>
              <a:rPr lang="en-US" sz="2000" dirty="0" err="1" smtClean="0"/>
              <a:t>Meningkatkan</a:t>
            </a:r>
            <a:r>
              <a:rPr lang="en-US" sz="2000" dirty="0" smtClean="0"/>
              <a:t> </a:t>
            </a:r>
            <a:r>
              <a:rPr lang="en-US" sz="2000" dirty="0" err="1" smtClean="0"/>
              <a:t>kekuatan</a:t>
            </a:r>
            <a:r>
              <a:rPr lang="en-US" sz="2000" dirty="0" smtClean="0"/>
              <a:t> </a:t>
            </a:r>
            <a:r>
              <a:rPr lang="en-US" sz="2000" b="1" dirty="0" err="1" smtClean="0"/>
              <a:t>otot</a:t>
            </a:r>
            <a:r>
              <a:rPr lang="en-US" sz="2000" b="1" dirty="0" smtClean="0"/>
              <a:t> </a:t>
            </a:r>
            <a:r>
              <a:rPr lang="en-US" sz="2000" b="1" dirty="0" err="1" smtClean="0"/>
              <a:t>dan</a:t>
            </a:r>
            <a:r>
              <a:rPr lang="en-US" sz="2000" b="1" dirty="0" smtClean="0"/>
              <a:t> </a:t>
            </a:r>
            <a:r>
              <a:rPr lang="en-US" sz="2000" b="1" dirty="0" err="1" smtClean="0"/>
              <a:t>tulang</a:t>
            </a:r>
            <a:endParaRPr lang="en-US" sz="2000" b="1" dirty="0" smtClean="0"/>
          </a:p>
          <a:p>
            <a:pPr algn="l"/>
            <a:r>
              <a:rPr lang="en-US" sz="2000" dirty="0" err="1" smtClean="0"/>
              <a:t>Efek</a:t>
            </a:r>
            <a:r>
              <a:rPr lang="en-US" sz="2000" dirty="0" smtClean="0"/>
              <a:t> </a:t>
            </a:r>
            <a:r>
              <a:rPr lang="en-US" sz="2000" dirty="0" err="1" smtClean="0"/>
              <a:t>tambahan</a:t>
            </a:r>
            <a:r>
              <a:rPr lang="en-US" sz="2000" dirty="0" smtClean="0"/>
              <a:t> :</a:t>
            </a:r>
          </a:p>
          <a:p>
            <a:pPr marL="342900" indent="-342900" algn="l">
              <a:buFont typeface="Arial" panose="020B0604020202020204" pitchFamily="34" charset="0"/>
              <a:buChar char="•"/>
            </a:pPr>
            <a:r>
              <a:rPr lang="en-US" sz="2000" dirty="0" err="1" smtClean="0"/>
              <a:t>Menurunkan</a:t>
            </a:r>
            <a:r>
              <a:rPr lang="en-US" sz="2000" dirty="0" smtClean="0"/>
              <a:t> </a:t>
            </a:r>
            <a:r>
              <a:rPr lang="en-US" sz="2000" b="1" dirty="0" err="1" smtClean="0"/>
              <a:t>resistensi</a:t>
            </a:r>
            <a:r>
              <a:rPr lang="en-US" sz="2000" b="1" dirty="0" smtClean="0"/>
              <a:t> insulin (diabetes </a:t>
            </a:r>
            <a:r>
              <a:rPr lang="en-US" sz="2000" b="1" dirty="0" err="1" smtClean="0"/>
              <a:t>tipe</a:t>
            </a:r>
            <a:r>
              <a:rPr lang="en-US" sz="2000" b="1" dirty="0" smtClean="0"/>
              <a:t> 2)</a:t>
            </a:r>
          </a:p>
          <a:p>
            <a:pPr marL="342900" indent="-342900" algn="l">
              <a:buFont typeface="Arial" panose="020B0604020202020204" pitchFamily="34" charset="0"/>
              <a:buChar char="•"/>
            </a:pPr>
            <a:r>
              <a:rPr lang="en-US" sz="2000" dirty="0" err="1" smtClean="0"/>
              <a:t>Menurunkan</a:t>
            </a:r>
            <a:r>
              <a:rPr lang="en-US" sz="2000" dirty="0" smtClean="0"/>
              <a:t> </a:t>
            </a:r>
            <a:r>
              <a:rPr lang="en-US" sz="2000" dirty="0" err="1" smtClean="0"/>
              <a:t>aktivitas</a:t>
            </a:r>
            <a:r>
              <a:rPr lang="en-US" sz="2000" dirty="0" smtClean="0"/>
              <a:t> RAAS yang </a:t>
            </a:r>
            <a:r>
              <a:rPr lang="en-US" sz="2000" dirty="0" err="1" smtClean="0"/>
              <a:t>berhubungan</a:t>
            </a:r>
            <a:r>
              <a:rPr lang="en-US" sz="2000" dirty="0" smtClean="0"/>
              <a:t> </a:t>
            </a:r>
            <a:r>
              <a:rPr lang="en-US" sz="2000" dirty="0" err="1" smtClean="0"/>
              <a:t>dengan</a:t>
            </a:r>
            <a:r>
              <a:rPr lang="en-US" sz="2000" dirty="0" smtClean="0"/>
              <a:t> </a:t>
            </a:r>
            <a:r>
              <a:rPr lang="en-US" sz="2000" b="1" dirty="0" err="1" smtClean="0"/>
              <a:t>tekanan</a:t>
            </a:r>
            <a:r>
              <a:rPr lang="en-US" sz="2000" b="1" dirty="0" smtClean="0"/>
              <a:t> </a:t>
            </a:r>
            <a:r>
              <a:rPr lang="en-US" sz="2000" b="1" dirty="0" err="1" smtClean="0"/>
              <a:t>darah</a:t>
            </a:r>
            <a:r>
              <a:rPr lang="en-US" sz="2000" b="1" dirty="0" smtClean="0"/>
              <a:t> </a:t>
            </a:r>
          </a:p>
          <a:p>
            <a:pPr marL="342900" indent="-342900" algn="l">
              <a:buFont typeface="Arial" panose="020B0604020202020204" pitchFamily="34" charset="0"/>
              <a:buChar char="•"/>
            </a:pPr>
            <a:r>
              <a:rPr lang="en-US" sz="2000" b="1" dirty="0" err="1" smtClean="0"/>
              <a:t>Meningkatkan</a:t>
            </a:r>
            <a:r>
              <a:rPr lang="en-US" sz="2000" b="1" dirty="0" smtClean="0"/>
              <a:t> </a:t>
            </a:r>
            <a:r>
              <a:rPr lang="en-US" sz="2000" b="1" dirty="0" err="1" smtClean="0"/>
              <a:t>imunitas</a:t>
            </a:r>
            <a:r>
              <a:rPr lang="en-US" sz="2000" b="1" dirty="0" smtClean="0"/>
              <a:t> </a:t>
            </a:r>
            <a:r>
              <a:rPr lang="en-US" sz="2000" b="1" dirty="0" err="1" smtClean="0"/>
              <a:t>tubuh</a:t>
            </a:r>
            <a:endParaRPr lang="en-US" sz="2000" b="1" dirty="0" smtClean="0"/>
          </a:p>
          <a:p>
            <a:pPr marL="342900" indent="-342900" algn="l">
              <a:buFont typeface="Arial" panose="020B0604020202020204" pitchFamily="34" charset="0"/>
              <a:buChar char="•"/>
            </a:pPr>
            <a:r>
              <a:rPr lang="en-US" sz="2000" b="1" dirty="0" err="1" smtClean="0"/>
              <a:t>Melindungi</a:t>
            </a:r>
            <a:r>
              <a:rPr lang="en-US" sz="2000" b="1" dirty="0" smtClean="0"/>
              <a:t> </a:t>
            </a:r>
            <a:r>
              <a:rPr lang="en-US" sz="2000" b="1" dirty="0" err="1" smtClean="0"/>
              <a:t>diri</a:t>
            </a:r>
            <a:r>
              <a:rPr lang="en-US" sz="2000" b="1" dirty="0" smtClean="0"/>
              <a:t> </a:t>
            </a:r>
            <a:r>
              <a:rPr lang="en-US" sz="2000" b="1" dirty="0" err="1" smtClean="0"/>
              <a:t>dari</a:t>
            </a:r>
            <a:r>
              <a:rPr lang="en-US" sz="2000" b="1" dirty="0" smtClean="0"/>
              <a:t> </a:t>
            </a:r>
            <a:r>
              <a:rPr lang="en-US" sz="2000" b="1" dirty="0" err="1" smtClean="0"/>
              <a:t>infeksi</a:t>
            </a:r>
            <a:r>
              <a:rPr lang="en-US" sz="2000" b="1" dirty="0" smtClean="0"/>
              <a:t> </a:t>
            </a:r>
            <a:r>
              <a:rPr lang="en-US" sz="2000" b="1" dirty="0" err="1" smtClean="0"/>
              <a:t>saluran</a:t>
            </a:r>
            <a:r>
              <a:rPr lang="en-US" sz="2000" b="1" dirty="0" smtClean="0"/>
              <a:t> </a:t>
            </a:r>
            <a:r>
              <a:rPr lang="en-US" sz="2000" b="1" dirty="0" err="1" smtClean="0"/>
              <a:t>pernapasan</a:t>
            </a:r>
            <a:r>
              <a:rPr lang="en-US" sz="2000" b="1" dirty="0" smtClean="0"/>
              <a:t> </a:t>
            </a:r>
            <a:r>
              <a:rPr lang="en-US" sz="2000" b="1" dirty="0" err="1" smtClean="0"/>
              <a:t>akut</a:t>
            </a:r>
            <a:endParaRPr lang="en-US" sz="2000" b="1" dirty="0" smtClean="0"/>
          </a:p>
        </p:txBody>
      </p:sp>
      <p:sp>
        <p:nvSpPr>
          <p:cNvPr id="6" name="Subtitle 2"/>
          <p:cNvSpPr txBox="1">
            <a:spLocks/>
          </p:cNvSpPr>
          <p:nvPr/>
        </p:nvSpPr>
        <p:spPr>
          <a:xfrm>
            <a:off x="889000" y="1054100"/>
            <a:ext cx="2209800" cy="5207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smtClean="0"/>
              <a:t>Vitamin D</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1700" y="1054100"/>
            <a:ext cx="4508500" cy="5435600"/>
          </a:xfrm>
          <a:prstGeom prst="rect">
            <a:avLst/>
          </a:prstGeom>
        </p:spPr>
      </p:pic>
    </p:spTree>
    <p:extLst>
      <p:ext uri="{BB962C8B-B14F-4D97-AF65-F5344CB8AC3E}">
        <p14:creationId xmlns:p14="http://schemas.microsoft.com/office/powerpoint/2010/main" val="29590839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1200" y="736600"/>
            <a:ext cx="3022600" cy="406400"/>
          </a:xfrm>
        </p:spPr>
        <p:txBody>
          <a:bodyPr>
            <a:noAutofit/>
          </a:bodyPr>
          <a:lstStyle/>
          <a:p>
            <a:r>
              <a:rPr lang="en-US" sz="2400" b="1" dirty="0" err="1" smtClean="0"/>
              <a:t>Lakukan</a:t>
            </a:r>
            <a:r>
              <a:rPr lang="en-US" sz="2400" b="1" dirty="0" smtClean="0"/>
              <a:t> </a:t>
            </a:r>
            <a:r>
              <a:rPr lang="en-US" sz="2400" b="1" dirty="0" err="1" smtClean="0"/>
              <a:t>Aktivitas</a:t>
            </a:r>
            <a:r>
              <a:rPr lang="en-US" sz="2400" b="1" dirty="0" smtClean="0"/>
              <a:t> </a:t>
            </a:r>
            <a:r>
              <a:rPr lang="en-US" sz="2400" b="1" dirty="0" err="1" smtClean="0"/>
              <a:t>Fisik</a:t>
            </a:r>
            <a:endParaRPr lang="en-US" sz="24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8700" y="0"/>
            <a:ext cx="4813300" cy="3661243"/>
          </a:xfrm>
          <a:prstGeom prst="rect">
            <a:avLst/>
          </a:prstGeom>
          <a:effectLst>
            <a:reflection blurRad="6350" stA="50000" endA="300" endPos="55500" dist="50800" dir="5400000" sy="-100000" algn="bl" rotWithShape="0"/>
          </a:effectLst>
        </p:spPr>
      </p:pic>
      <p:sp>
        <p:nvSpPr>
          <p:cNvPr id="3" name="Subtitle 2"/>
          <p:cNvSpPr>
            <a:spLocks noGrp="1"/>
          </p:cNvSpPr>
          <p:nvPr>
            <p:ph type="subTitle" idx="1"/>
          </p:nvPr>
        </p:nvSpPr>
        <p:spPr>
          <a:xfrm>
            <a:off x="711200" y="1143000"/>
            <a:ext cx="6667500" cy="5097462"/>
          </a:xfrm>
        </p:spPr>
        <p:txBody>
          <a:bodyPr>
            <a:normAutofit/>
          </a:bodyPr>
          <a:lstStyle/>
          <a:p>
            <a:pPr marL="342900" indent="-342900" algn="l">
              <a:buFont typeface="Courier New" panose="02070309020205020404" pitchFamily="49" charset="0"/>
              <a:buChar char="o"/>
            </a:pPr>
            <a:r>
              <a:rPr lang="en-US" sz="2000" dirty="0" err="1" smtClean="0"/>
              <a:t>Dalam</a:t>
            </a:r>
            <a:r>
              <a:rPr lang="en-US" sz="2000" dirty="0" smtClean="0"/>
              <a:t> </a:t>
            </a:r>
            <a:r>
              <a:rPr lang="en-US" sz="2000" dirty="0" err="1" smtClean="0"/>
              <a:t>satu</a:t>
            </a:r>
            <a:r>
              <a:rPr lang="en-US" sz="2000" dirty="0" smtClean="0"/>
              <a:t> </a:t>
            </a:r>
            <a:r>
              <a:rPr lang="en-US" sz="2000" dirty="0" err="1" smtClean="0"/>
              <a:t>minggu</a:t>
            </a:r>
            <a:endParaRPr lang="en-US" sz="2000" dirty="0" smtClean="0"/>
          </a:p>
          <a:p>
            <a:pPr marL="342900" indent="-342900" algn="l">
              <a:buFont typeface="Wingdings" panose="05000000000000000000" pitchFamily="2" charset="2"/>
              <a:buChar char="ü"/>
            </a:pPr>
            <a:r>
              <a:rPr lang="en-US" sz="2000" dirty="0" err="1" smtClean="0"/>
              <a:t>setidaknya</a:t>
            </a:r>
            <a:r>
              <a:rPr lang="en-US" sz="2000" dirty="0" smtClean="0"/>
              <a:t> 150 </a:t>
            </a:r>
            <a:r>
              <a:rPr lang="en-US" sz="2000" dirty="0" err="1" smtClean="0"/>
              <a:t>menit</a:t>
            </a:r>
            <a:r>
              <a:rPr lang="en-US" sz="2000" dirty="0" smtClean="0"/>
              <a:t> </a:t>
            </a:r>
            <a:r>
              <a:rPr lang="en-US" sz="2000" dirty="0" err="1" smtClean="0"/>
              <a:t>aktivitas</a:t>
            </a:r>
            <a:r>
              <a:rPr lang="en-US" sz="2000" dirty="0" smtClean="0"/>
              <a:t> </a:t>
            </a:r>
            <a:r>
              <a:rPr lang="en-US" sz="2000" dirty="0" err="1" smtClean="0"/>
              <a:t>aerobik</a:t>
            </a:r>
            <a:r>
              <a:rPr lang="en-US" sz="2000" dirty="0" smtClean="0"/>
              <a:t> </a:t>
            </a:r>
            <a:r>
              <a:rPr lang="en-US" sz="2000" dirty="0" err="1" smtClean="0"/>
              <a:t>tingkat</a:t>
            </a:r>
            <a:r>
              <a:rPr lang="en-US" sz="2000" dirty="0" smtClean="0"/>
              <a:t> </a:t>
            </a:r>
            <a:r>
              <a:rPr lang="en-US" sz="2000" dirty="0" err="1" smtClean="0"/>
              <a:t>sedang</a:t>
            </a:r>
            <a:endParaRPr lang="en-US" sz="2000" dirty="0" smtClean="0"/>
          </a:p>
          <a:p>
            <a:pPr marL="342900" indent="-342900" algn="l">
              <a:buFont typeface="Wingdings" panose="05000000000000000000" pitchFamily="2" charset="2"/>
              <a:buChar char="ü"/>
            </a:pPr>
            <a:r>
              <a:rPr lang="en-US" sz="2000" dirty="0" smtClean="0"/>
              <a:t>ATAU, 75 </a:t>
            </a:r>
            <a:r>
              <a:rPr lang="en-US" sz="2000" dirty="0" err="1" smtClean="0"/>
              <a:t>menit</a:t>
            </a:r>
            <a:r>
              <a:rPr lang="en-US" sz="2000" dirty="0" smtClean="0"/>
              <a:t> </a:t>
            </a:r>
            <a:r>
              <a:rPr lang="en-US" sz="2000" dirty="0" err="1" smtClean="0"/>
              <a:t>aktivitas</a:t>
            </a:r>
            <a:r>
              <a:rPr lang="en-US" sz="2000" dirty="0" smtClean="0"/>
              <a:t> </a:t>
            </a:r>
            <a:r>
              <a:rPr lang="en-US" sz="2000" dirty="0" err="1" smtClean="0"/>
              <a:t>aerobik</a:t>
            </a:r>
            <a:r>
              <a:rPr lang="en-US" sz="2000" dirty="0" smtClean="0"/>
              <a:t> </a:t>
            </a:r>
            <a:r>
              <a:rPr lang="en-US" sz="2000" dirty="0" err="1" smtClean="0"/>
              <a:t>tingkat</a:t>
            </a:r>
            <a:r>
              <a:rPr lang="en-US" sz="2000" dirty="0" smtClean="0"/>
              <a:t> </a:t>
            </a:r>
            <a:r>
              <a:rPr lang="en-US" sz="2000" dirty="0" err="1" smtClean="0"/>
              <a:t>berat</a:t>
            </a:r>
            <a:endParaRPr lang="en-US" sz="2000" dirty="0" smtClean="0"/>
          </a:p>
          <a:p>
            <a:pPr marL="342900" indent="-342900" algn="l">
              <a:buFont typeface="Wingdings" panose="05000000000000000000" pitchFamily="2" charset="2"/>
              <a:buChar char="ü"/>
            </a:pPr>
            <a:r>
              <a:rPr lang="en-US" sz="2000" dirty="0" smtClean="0"/>
              <a:t>ATAU, </a:t>
            </a:r>
            <a:r>
              <a:rPr lang="en-US" sz="2000" dirty="0" err="1" smtClean="0"/>
              <a:t>akuivalen</a:t>
            </a:r>
            <a:r>
              <a:rPr lang="en-US" sz="2000" dirty="0" smtClean="0"/>
              <a:t> </a:t>
            </a:r>
            <a:r>
              <a:rPr lang="en-US" sz="2000" dirty="0" err="1" smtClean="0"/>
              <a:t>dari</a:t>
            </a:r>
            <a:r>
              <a:rPr lang="en-US" sz="2000" dirty="0" smtClean="0"/>
              <a:t> </a:t>
            </a:r>
            <a:r>
              <a:rPr lang="en-US" sz="2000" dirty="0" err="1" smtClean="0"/>
              <a:t>kombinasi</a:t>
            </a:r>
            <a:r>
              <a:rPr lang="en-US" sz="2000" dirty="0" smtClean="0"/>
              <a:t> </a:t>
            </a:r>
            <a:r>
              <a:rPr lang="en-US" sz="2000" dirty="0" err="1" smtClean="0"/>
              <a:t>keduanya</a:t>
            </a:r>
            <a:endParaRPr lang="en-US" sz="2000" dirty="0" smtClean="0"/>
          </a:p>
          <a:p>
            <a:pPr marL="342900" indent="-342900" algn="l">
              <a:buFont typeface="Wingdings" panose="05000000000000000000" pitchFamily="2" charset="2"/>
              <a:buChar char="ü"/>
            </a:pPr>
            <a:endParaRPr lang="en-US" sz="2000" dirty="0"/>
          </a:p>
          <a:p>
            <a:pPr marL="342900" indent="-342900" algn="l">
              <a:buFont typeface="Courier New" panose="02070309020205020404" pitchFamily="49" charset="0"/>
              <a:buChar char="o"/>
            </a:pPr>
            <a:r>
              <a:rPr lang="en-US" sz="2000" dirty="0" err="1" smtClean="0"/>
              <a:t>Tiap</a:t>
            </a:r>
            <a:r>
              <a:rPr lang="en-US" sz="2000" dirty="0" smtClean="0"/>
              <a:t> </a:t>
            </a:r>
            <a:r>
              <a:rPr lang="en-US" sz="2000" dirty="0" err="1" smtClean="0"/>
              <a:t>sesi</a:t>
            </a:r>
            <a:r>
              <a:rPr lang="en-US" sz="2000" dirty="0" smtClean="0"/>
              <a:t> </a:t>
            </a:r>
            <a:r>
              <a:rPr lang="en-US" sz="2000" dirty="0" err="1" smtClean="0"/>
              <a:t>olahraga</a:t>
            </a:r>
            <a:r>
              <a:rPr lang="en-US" sz="2000" dirty="0" smtClean="0"/>
              <a:t> </a:t>
            </a:r>
            <a:r>
              <a:rPr lang="en-US" sz="2000" dirty="0" err="1" smtClean="0"/>
              <a:t>tersebut</a:t>
            </a:r>
            <a:r>
              <a:rPr lang="en-US" sz="2000" dirty="0" smtClean="0"/>
              <a:t> </a:t>
            </a:r>
            <a:r>
              <a:rPr lang="en-US" sz="2000" dirty="0" err="1" smtClean="0"/>
              <a:t>berlangsung</a:t>
            </a:r>
            <a:r>
              <a:rPr lang="en-US" sz="2000" dirty="0" smtClean="0"/>
              <a:t> minimal 10 </a:t>
            </a:r>
            <a:r>
              <a:rPr lang="en-US" sz="2000" dirty="0" err="1" smtClean="0"/>
              <a:t>menit</a:t>
            </a:r>
            <a:endParaRPr lang="en-US" sz="2000" dirty="0" smtClean="0"/>
          </a:p>
          <a:p>
            <a:pPr marL="342900" indent="-342900" algn="l">
              <a:buFont typeface="Courier New" panose="02070309020205020404" pitchFamily="49" charset="0"/>
              <a:buChar char="o"/>
            </a:pPr>
            <a:endParaRPr lang="en-US" sz="2000" dirty="0"/>
          </a:p>
          <a:p>
            <a:pPr marL="342900" indent="-342900" algn="l">
              <a:buFont typeface="Courier New" panose="02070309020205020404" pitchFamily="49" charset="0"/>
              <a:buChar char="o"/>
            </a:pPr>
            <a:r>
              <a:rPr lang="en-US" sz="2000" dirty="0" err="1" smtClean="0"/>
              <a:t>Lansia</a:t>
            </a:r>
            <a:r>
              <a:rPr lang="en-US" sz="2000" dirty="0" smtClean="0"/>
              <a:t> </a:t>
            </a:r>
            <a:r>
              <a:rPr lang="en-US" sz="2000" dirty="0" err="1" smtClean="0"/>
              <a:t>dengan</a:t>
            </a:r>
            <a:r>
              <a:rPr lang="en-US" sz="2000" dirty="0" smtClean="0"/>
              <a:t> </a:t>
            </a:r>
            <a:r>
              <a:rPr lang="en-US" sz="2000" dirty="0" err="1" smtClean="0"/>
              <a:t>gangguan</a:t>
            </a:r>
            <a:r>
              <a:rPr lang="en-US" sz="2000" dirty="0" smtClean="0"/>
              <a:t> </a:t>
            </a:r>
            <a:r>
              <a:rPr lang="en-US" sz="2000" dirty="0" err="1" smtClean="0"/>
              <a:t>gerakan</a:t>
            </a:r>
            <a:r>
              <a:rPr lang="en-US" sz="2000" dirty="0" smtClean="0"/>
              <a:t> : </a:t>
            </a:r>
            <a:r>
              <a:rPr lang="en-US" sz="2000" dirty="0" err="1" smtClean="0"/>
              <a:t>aktivitas</a:t>
            </a:r>
            <a:r>
              <a:rPr lang="en-US" sz="2000" dirty="0" smtClean="0"/>
              <a:t> </a:t>
            </a:r>
            <a:r>
              <a:rPr lang="en-US" sz="2000" dirty="0" err="1" smtClean="0"/>
              <a:t>fisik</a:t>
            </a:r>
            <a:r>
              <a:rPr lang="en-US" sz="2000" dirty="0" smtClean="0"/>
              <a:t> </a:t>
            </a:r>
            <a:r>
              <a:rPr lang="en-US" sz="2000" dirty="0" err="1" smtClean="0"/>
              <a:t>setidaknya</a:t>
            </a:r>
            <a:r>
              <a:rPr lang="en-US" sz="2000" dirty="0" smtClean="0"/>
              <a:t> 3 kali </a:t>
            </a:r>
            <a:r>
              <a:rPr lang="en-US" sz="2000" dirty="0" err="1" smtClean="0"/>
              <a:t>seminggu</a:t>
            </a:r>
            <a:r>
              <a:rPr lang="en-US" sz="2000" dirty="0" smtClean="0"/>
              <a:t> </a:t>
            </a:r>
            <a:r>
              <a:rPr lang="en-US" sz="2000" dirty="0" err="1" smtClean="0"/>
              <a:t>sebaiknya</a:t>
            </a:r>
            <a:r>
              <a:rPr lang="en-US" sz="2000" dirty="0" smtClean="0"/>
              <a:t> di </a:t>
            </a:r>
            <a:r>
              <a:rPr lang="en-US" sz="2000" dirty="0" err="1" smtClean="0"/>
              <a:t>lakukan</a:t>
            </a:r>
            <a:r>
              <a:rPr lang="en-US" sz="2000" dirty="0" smtClean="0"/>
              <a:t> </a:t>
            </a:r>
            <a:r>
              <a:rPr lang="en-US" sz="2000" dirty="0" err="1" smtClean="0"/>
              <a:t>untuk</a:t>
            </a:r>
            <a:r>
              <a:rPr lang="en-US" sz="2000" dirty="0" smtClean="0"/>
              <a:t> </a:t>
            </a:r>
            <a:r>
              <a:rPr lang="en-US" sz="2000" dirty="0" err="1" smtClean="0"/>
              <a:t>meningkatkan</a:t>
            </a:r>
            <a:r>
              <a:rPr lang="en-US" sz="2000" dirty="0" smtClean="0"/>
              <a:t> </a:t>
            </a:r>
            <a:r>
              <a:rPr lang="en-US" sz="2000" dirty="0" err="1" smtClean="0"/>
              <a:t>keseimbangan</a:t>
            </a:r>
            <a:r>
              <a:rPr lang="en-US" sz="2000" dirty="0" smtClean="0"/>
              <a:t> </a:t>
            </a:r>
            <a:r>
              <a:rPr lang="en-US" sz="2000" dirty="0" err="1" smtClean="0"/>
              <a:t>tubuh</a:t>
            </a:r>
            <a:r>
              <a:rPr lang="en-US" sz="2000" dirty="0" smtClean="0"/>
              <a:t> </a:t>
            </a:r>
            <a:r>
              <a:rPr lang="en-US" sz="2000" dirty="0" err="1" smtClean="0"/>
              <a:t>dan</a:t>
            </a:r>
            <a:r>
              <a:rPr lang="en-US" sz="2000" dirty="0" smtClean="0"/>
              <a:t> </a:t>
            </a:r>
            <a:r>
              <a:rPr lang="en-US" sz="2000" dirty="0" err="1" smtClean="0"/>
              <a:t>menghindari</a:t>
            </a:r>
            <a:r>
              <a:rPr lang="en-US" sz="2000" dirty="0" smtClean="0"/>
              <a:t> </a:t>
            </a:r>
            <a:r>
              <a:rPr lang="en-US" sz="2000" dirty="0" err="1" smtClean="0"/>
              <a:t>jatuh</a:t>
            </a:r>
            <a:endParaRPr lang="en-US" sz="2000" dirty="0" smtClean="0"/>
          </a:p>
          <a:p>
            <a:pPr marL="342900" indent="-342900" algn="l">
              <a:buFont typeface="Courier New" panose="02070309020205020404" pitchFamily="49" charset="0"/>
              <a:buChar char="o"/>
            </a:pPr>
            <a:endParaRPr lang="en-US" sz="2000" dirty="0"/>
          </a:p>
          <a:p>
            <a:pPr marL="342900" indent="-342900" algn="l">
              <a:buFont typeface="Courier New" panose="02070309020205020404" pitchFamily="49" charset="0"/>
              <a:buChar char="o"/>
            </a:pPr>
            <a:r>
              <a:rPr lang="en-US" sz="2000" dirty="0" err="1" smtClean="0"/>
              <a:t>Aktivitas</a:t>
            </a:r>
            <a:r>
              <a:rPr lang="en-US" sz="2000" dirty="0" smtClean="0"/>
              <a:t> </a:t>
            </a:r>
            <a:r>
              <a:rPr lang="en-US" sz="2000" dirty="0" err="1" smtClean="0"/>
              <a:t>fisik</a:t>
            </a:r>
            <a:r>
              <a:rPr lang="en-US" sz="2000" dirty="0" smtClean="0"/>
              <a:t> yang </a:t>
            </a:r>
            <a:r>
              <a:rPr lang="en-US" sz="2000" dirty="0" err="1" smtClean="0"/>
              <a:t>melibatkan</a:t>
            </a:r>
            <a:r>
              <a:rPr lang="en-US" sz="2000" dirty="0" smtClean="0"/>
              <a:t> </a:t>
            </a:r>
            <a:r>
              <a:rPr lang="en-US" sz="2000" dirty="0" err="1" smtClean="0"/>
              <a:t>otot-otot</a:t>
            </a:r>
            <a:r>
              <a:rPr lang="en-US" sz="2000" dirty="0" smtClean="0"/>
              <a:t> </a:t>
            </a:r>
            <a:r>
              <a:rPr lang="en-US" sz="2000" dirty="0" err="1" smtClean="0"/>
              <a:t>besar</a:t>
            </a:r>
            <a:r>
              <a:rPr lang="en-US" sz="2000" dirty="0" smtClean="0"/>
              <a:t> di </a:t>
            </a:r>
            <a:r>
              <a:rPr lang="en-US" sz="2000" dirty="0" err="1" smtClean="0"/>
              <a:t>tubuh</a:t>
            </a:r>
            <a:r>
              <a:rPr lang="en-US" sz="2000" dirty="0" smtClean="0"/>
              <a:t> : </a:t>
            </a:r>
            <a:r>
              <a:rPr lang="en-US" sz="2000" dirty="0" err="1" smtClean="0"/>
              <a:t>otot</a:t>
            </a:r>
            <a:r>
              <a:rPr lang="en-US" sz="2000" dirty="0" smtClean="0"/>
              <a:t> </a:t>
            </a:r>
            <a:r>
              <a:rPr lang="en-US" sz="2000" dirty="0" err="1" smtClean="0"/>
              <a:t>tangan</a:t>
            </a:r>
            <a:r>
              <a:rPr lang="en-US" sz="2000" dirty="0" smtClean="0"/>
              <a:t>, dada, </a:t>
            </a:r>
            <a:r>
              <a:rPr lang="en-US" sz="2000" dirty="0" err="1" smtClean="0"/>
              <a:t>paha</a:t>
            </a:r>
            <a:r>
              <a:rPr lang="en-US" sz="2000" dirty="0" smtClean="0"/>
              <a:t>, </a:t>
            </a:r>
            <a:r>
              <a:rPr lang="en-US" sz="2000" dirty="0" err="1" smtClean="0"/>
              <a:t>setidaknya</a:t>
            </a:r>
            <a:r>
              <a:rPr lang="en-US" sz="2000" dirty="0" smtClean="0"/>
              <a:t> 2 kali </a:t>
            </a:r>
            <a:r>
              <a:rPr lang="en-US" sz="2000" dirty="0" err="1" smtClean="0"/>
              <a:t>seminggu</a:t>
            </a:r>
            <a:endParaRPr lang="en-US" sz="2000" dirty="0"/>
          </a:p>
        </p:txBody>
      </p:sp>
    </p:spTree>
    <p:extLst>
      <p:ext uri="{BB962C8B-B14F-4D97-AF65-F5344CB8AC3E}">
        <p14:creationId xmlns:p14="http://schemas.microsoft.com/office/powerpoint/2010/main" val="11586512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03700" y="876301"/>
            <a:ext cx="2286000" cy="419099"/>
          </a:xfrm>
        </p:spPr>
        <p:txBody>
          <a:bodyPr>
            <a:normAutofit fontScale="90000"/>
          </a:bodyPr>
          <a:lstStyle/>
          <a:p>
            <a:r>
              <a:rPr lang="en-US" sz="2400" b="1" dirty="0" err="1" smtClean="0"/>
              <a:t>Tidur</a:t>
            </a:r>
            <a:r>
              <a:rPr lang="en-US" sz="2400" b="1" dirty="0" smtClean="0"/>
              <a:t> Yang </a:t>
            </a:r>
            <a:r>
              <a:rPr lang="en-US" sz="2400" b="1" dirty="0" err="1" smtClean="0"/>
              <a:t>Cukup</a:t>
            </a:r>
            <a:endParaRPr lang="en-US" sz="2400" b="1" dirty="0"/>
          </a:p>
        </p:txBody>
      </p:sp>
      <p:sp>
        <p:nvSpPr>
          <p:cNvPr id="3" name="Subtitle 2"/>
          <p:cNvSpPr>
            <a:spLocks noGrp="1"/>
          </p:cNvSpPr>
          <p:nvPr>
            <p:ph type="subTitle" idx="1"/>
          </p:nvPr>
        </p:nvSpPr>
        <p:spPr>
          <a:xfrm>
            <a:off x="4203700" y="1447800"/>
            <a:ext cx="7645400" cy="5130800"/>
          </a:xfrm>
        </p:spPr>
        <p:txBody>
          <a:bodyPr>
            <a:normAutofit/>
          </a:bodyPr>
          <a:lstStyle/>
          <a:p>
            <a:pPr algn="l"/>
            <a:r>
              <a:rPr lang="en-US" sz="2000" b="1" i="1" dirty="0" smtClean="0"/>
              <a:t>Sleep Hygiene </a:t>
            </a:r>
            <a:r>
              <a:rPr lang="en-US" sz="2000" i="1" dirty="0" smtClean="0"/>
              <a:t>(</a:t>
            </a:r>
            <a:r>
              <a:rPr lang="en-US" sz="2000" i="1" dirty="0" err="1" smtClean="0"/>
              <a:t>Aktif</a:t>
            </a:r>
            <a:r>
              <a:rPr lang="en-US" sz="2000" i="1" dirty="0" smtClean="0"/>
              <a:t> di </a:t>
            </a:r>
            <a:r>
              <a:rPr lang="en-US" sz="2000" i="1" dirty="0" err="1" smtClean="0"/>
              <a:t>siang</a:t>
            </a:r>
            <a:r>
              <a:rPr lang="en-US" sz="2000" i="1" dirty="0" smtClean="0"/>
              <a:t> </a:t>
            </a:r>
            <a:r>
              <a:rPr lang="en-US" sz="2000" i="1" dirty="0" err="1" smtClean="0"/>
              <a:t>hari</a:t>
            </a:r>
            <a:r>
              <a:rPr lang="en-US" sz="2000" i="1" dirty="0" smtClean="0"/>
              <a:t>, </a:t>
            </a:r>
            <a:r>
              <a:rPr lang="en-US" sz="2000" i="1" dirty="0" err="1" smtClean="0"/>
              <a:t>tidur</a:t>
            </a:r>
            <a:r>
              <a:rPr lang="en-US" sz="2000" i="1" dirty="0" smtClean="0"/>
              <a:t> </a:t>
            </a:r>
            <a:r>
              <a:rPr lang="en-US" sz="2000" i="1" dirty="0" err="1" smtClean="0"/>
              <a:t>nyenyak</a:t>
            </a:r>
            <a:r>
              <a:rPr lang="en-US" sz="2000" i="1" dirty="0" smtClean="0"/>
              <a:t> di </a:t>
            </a:r>
            <a:r>
              <a:rPr lang="en-US" sz="2000" i="1" dirty="0" err="1" smtClean="0"/>
              <a:t>malam</a:t>
            </a:r>
            <a:r>
              <a:rPr lang="en-US" sz="2000" i="1" dirty="0" smtClean="0"/>
              <a:t> </a:t>
            </a:r>
            <a:r>
              <a:rPr lang="en-US" sz="2000" i="1" dirty="0" err="1" smtClean="0"/>
              <a:t>hari</a:t>
            </a:r>
            <a:r>
              <a:rPr lang="en-US" sz="2000" i="1" dirty="0" smtClean="0"/>
              <a:t>)</a:t>
            </a:r>
          </a:p>
          <a:p>
            <a:pPr algn="l"/>
            <a:endParaRPr lang="en-US" sz="2000" i="1" dirty="0" smtClean="0"/>
          </a:p>
          <a:p>
            <a:pPr algn="l"/>
            <a:r>
              <a:rPr lang="en-US" sz="2000" dirty="0" err="1" smtClean="0"/>
              <a:t>Tidur</a:t>
            </a:r>
            <a:r>
              <a:rPr lang="en-US" sz="2000" dirty="0" smtClean="0"/>
              <a:t> </a:t>
            </a:r>
            <a:r>
              <a:rPr lang="en-US" sz="2000" dirty="0" err="1" smtClean="0"/>
              <a:t>berperan</a:t>
            </a:r>
            <a:r>
              <a:rPr lang="en-US" sz="2000" dirty="0" smtClean="0"/>
              <a:t> </a:t>
            </a:r>
            <a:r>
              <a:rPr lang="en-US" sz="2000" dirty="0" err="1" smtClean="0"/>
              <a:t>dalam</a:t>
            </a:r>
            <a:r>
              <a:rPr lang="en-US" sz="2000" dirty="0" smtClean="0"/>
              <a:t> </a:t>
            </a:r>
            <a:r>
              <a:rPr lang="en-US" sz="2000" dirty="0" err="1" smtClean="0"/>
              <a:t>pembentukan</a:t>
            </a:r>
            <a:r>
              <a:rPr lang="en-US" sz="2000" dirty="0" smtClean="0"/>
              <a:t> </a:t>
            </a:r>
            <a:r>
              <a:rPr lang="en-US" sz="2000" dirty="0" err="1" smtClean="0"/>
              <a:t>memori</a:t>
            </a:r>
            <a:r>
              <a:rPr lang="en-US" sz="2000" dirty="0" smtClean="0"/>
              <a:t> </a:t>
            </a:r>
            <a:r>
              <a:rPr lang="en-US" sz="2000" dirty="0" err="1" smtClean="0"/>
              <a:t>sistem</a:t>
            </a:r>
            <a:r>
              <a:rPr lang="en-US" sz="2000" dirty="0" smtClean="0"/>
              <a:t> </a:t>
            </a:r>
            <a:r>
              <a:rPr lang="en-US" sz="2000" dirty="0" err="1" smtClean="0"/>
              <a:t>imun</a:t>
            </a:r>
            <a:endParaRPr lang="en-US" sz="2000" dirty="0" smtClean="0"/>
          </a:p>
          <a:p>
            <a:pPr algn="l"/>
            <a:endParaRPr lang="en-US" sz="2000" dirty="0"/>
          </a:p>
          <a:p>
            <a:pPr algn="l"/>
            <a:r>
              <a:rPr lang="en-US" sz="2000" dirty="0" err="1" smtClean="0"/>
              <a:t>Tidur</a:t>
            </a:r>
            <a:r>
              <a:rPr lang="en-US" sz="2000" dirty="0" smtClean="0"/>
              <a:t> </a:t>
            </a:r>
            <a:r>
              <a:rPr lang="en-US" sz="2000" dirty="0" err="1" smtClean="0"/>
              <a:t>setelah</a:t>
            </a:r>
            <a:r>
              <a:rPr lang="en-US" sz="2000" dirty="0" smtClean="0"/>
              <a:t> </a:t>
            </a:r>
            <a:r>
              <a:rPr lang="en-US" sz="2000" dirty="0" err="1" smtClean="0"/>
              <a:t>imunisasi</a:t>
            </a:r>
            <a:r>
              <a:rPr lang="en-US" sz="2000" dirty="0" smtClean="0"/>
              <a:t> </a:t>
            </a:r>
            <a:r>
              <a:rPr lang="en-US" sz="2000" dirty="0" err="1" smtClean="0"/>
              <a:t>meningkatkan</a:t>
            </a:r>
            <a:r>
              <a:rPr lang="en-US" sz="2000" dirty="0" smtClean="0"/>
              <a:t> antibody </a:t>
            </a:r>
            <a:r>
              <a:rPr lang="en-US" sz="2000" dirty="0" err="1" smtClean="0"/>
              <a:t>dan</a:t>
            </a:r>
            <a:r>
              <a:rPr lang="en-US" sz="2000" dirty="0" smtClean="0"/>
              <a:t> </a:t>
            </a:r>
            <a:r>
              <a:rPr lang="en-US" sz="2000" dirty="0" err="1" smtClean="0"/>
              <a:t>jumlah</a:t>
            </a:r>
            <a:r>
              <a:rPr lang="en-US" sz="2000" dirty="0" smtClean="0"/>
              <a:t> </a:t>
            </a:r>
            <a:r>
              <a:rPr lang="en-US" sz="2000" dirty="0" err="1" smtClean="0"/>
              <a:t>sel</a:t>
            </a:r>
            <a:r>
              <a:rPr lang="en-US" sz="2000" dirty="0" smtClean="0"/>
              <a:t> </a:t>
            </a:r>
            <a:r>
              <a:rPr lang="en-US" sz="2000" dirty="0" err="1" smtClean="0"/>
              <a:t>imun</a:t>
            </a:r>
            <a:r>
              <a:rPr lang="en-US" sz="2000" dirty="0" smtClean="0"/>
              <a:t> </a:t>
            </a:r>
          </a:p>
          <a:p>
            <a:pPr algn="l"/>
            <a:endParaRPr lang="en-US" sz="2000" dirty="0"/>
          </a:p>
          <a:p>
            <a:r>
              <a:rPr lang="en-US" sz="2000" dirty="0" err="1" smtClean="0"/>
              <a:t>Ketika</a:t>
            </a:r>
            <a:r>
              <a:rPr lang="en-US" sz="2000" dirty="0" smtClean="0"/>
              <a:t> </a:t>
            </a:r>
            <a:r>
              <a:rPr lang="en-US" sz="2000" dirty="0" err="1" smtClean="0"/>
              <a:t>tidur</a:t>
            </a:r>
            <a:r>
              <a:rPr lang="en-US" sz="2000" dirty="0" smtClean="0"/>
              <a:t> </a:t>
            </a:r>
            <a:r>
              <a:rPr lang="en-US" sz="2000" dirty="0" err="1" smtClean="0"/>
              <a:t>terjadi</a:t>
            </a:r>
            <a:r>
              <a:rPr lang="en-US" sz="2000" dirty="0" smtClean="0"/>
              <a:t> </a:t>
            </a:r>
            <a:r>
              <a:rPr lang="en-US" sz="2000" b="1" i="1" dirty="0" smtClean="0"/>
              <a:t>slow wave sleep </a:t>
            </a:r>
            <a:r>
              <a:rPr lang="en-US" sz="2000" dirty="0" err="1" smtClean="0"/>
              <a:t>dimana</a:t>
            </a:r>
            <a:r>
              <a:rPr lang="en-US" sz="2000" dirty="0" smtClean="0"/>
              <a:t> </a:t>
            </a:r>
            <a:r>
              <a:rPr lang="en-US" sz="2000" dirty="0" err="1" smtClean="0"/>
              <a:t>terjadi</a:t>
            </a:r>
            <a:r>
              <a:rPr lang="en-US" sz="2000" dirty="0" smtClean="0"/>
              <a:t> </a:t>
            </a:r>
            <a:r>
              <a:rPr lang="en-US" sz="2000" dirty="0" err="1" smtClean="0"/>
              <a:t>perubahan</a:t>
            </a:r>
            <a:r>
              <a:rPr lang="en-US" sz="2000" dirty="0" smtClean="0"/>
              <a:t> </a:t>
            </a:r>
            <a:r>
              <a:rPr lang="en-US" sz="2000" dirty="0" err="1" smtClean="0"/>
              <a:t>hormon</a:t>
            </a:r>
            <a:r>
              <a:rPr lang="en-US" sz="2000" dirty="0" smtClean="0"/>
              <a:t> :</a:t>
            </a:r>
          </a:p>
          <a:p>
            <a:pPr marL="342900" indent="-342900" algn="l">
              <a:buFont typeface="Wingdings" panose="05000000000000000000" pitchFamily="2" charset="2"/>
              <a:buChar char="v"/>
            </a:pPr>
            <a:r>
              <a:rPr lang="en-US" sz="2000" dirty="0" err="1" smtClean="0"/>
              <a:t>Penurunan</a:t>
            </a:r>
            <a:r>
              <a:rPr lang="en-US" sz="2000" dirty="0" smtClean="0"/>
              <a:t> </a:t>
            </a:r>
            <a:r>
              <a:rPr lang="en-US" sz="2000" dirty="0" err="1" smtClean="0"/>
              <a:t>hormon</a:t>
            </a:r>
            <a:r>
              <a:rPr lang="en-US" sz="2000" dirty="0" smtClean="0"/>
              <a:t> stress</a:t>
            </a:r>
          </a:p>
          <a:p>
            <a:pPr marL="342900" indent="-342900" algn="l">
              <a:buFont typeface="Wingdings" panose="05000000000000000000" pitchFamily="2" charset="2"/>
              <a:buChar char="v"/>
            </a:pPr>
            <a:r>
              <a:rPr lang="en-US" sz="2000" dirty="0" err="1" smtClean="0"/>
              <a:t>Peningkatan</a:t>
            </a:r>
            <a:r>
              <a:rPr lang="en-US" sz="2000" dirty="0" smtClean="0"/>
              <a:t> </a:t>
            </a:r>
            <a:r>
              <a:rPr lang="en-US" sz="2000" dirty="0" err="1" smtClean="0"/>
              <a:t>hormon</a:t>
            </a:r>
            <a:r>
              <a:rPr lang="en-US" sz="2000" dirty="0" smtClean="0"/>
              <a:t> </a:t>
            </a:r>
            <a:r>
              <a:rPr lang="en-US" sz="2000" dirty="0" err="1" smtClean="0"/>
              <a:t>pertumbuhan</a:t>
            </a:r>
            <a:endParaRPr lang="en-US" sz="2000" dirty="0" smtClean="0"/>
          </a:p>
          <a:p>
            <a:pPr marL="342900" indent="-342900" algn="l">
              <a:buFont typeface="Wingdings" panose="05000000000000000000" pitchFamily="2" charset="2"/>
              <a:buChar char="v"/>
            </a:pPr>
            <a:r>
              <a:rPr lang="en-US" sz="2000" dirty="0" err="1" smtClean="0"/>
              <a:t>Peningkatan</a:t>
            </a:r>
            <a:r>
              <a:rPr lang="en-US" sz="2000" dirty="0" smtClean="0"/>
              <a:t> hormone adrenalin</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612" y="698501"/>
            <a:ext cx="3760788" cy="3429000"/>
          </a:xfrm>
          <a:prstGeom prst="ellipse">
            <a:avLst/>
          </a:prstGeom>
          <a:ln w="63500" cap="rnd">
            <a:noFill/>
          </a:ln>
          <a:effectLst>
            <a:outerShdw blurRad="149987" dist="250190" dir="8460000" algn="ctr">
              <a:srgbClr val="000000">
                <a:alpha val="28000"/>
              </a:srgbClr>
            </a:outerShdw>
            <a:reflection blurRad="6350" stA="50000" endA="295" endPos="92000" dist="101600" dir="5400000" sy="-100000" algn="bl" rotWithShape="0"/>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37153110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474663"/>
            <a:ext cx="1739900" cy="427037"/>
          </a:xfrm>
        </p:spPr>
        <p:txBody>
          <a:bodyPr>
            <a:normAutofit/>
          </a:bodyPr>
          <a:lstStyle/>
          <a:p>
            <a:r>
              <a:rPr lang="en-US" sz="2400" b="1" dirty="0" err="1" smtClean="0"/>
              <a:t>Kelola</a:t>
            </a:r>
            <a:r>
              <a:rPr lang="en-US" sz="2400" b="1" dirty="0" smtClean="0"/>
              <a:t> </a:t>
            </a:r>
            <a:r>
              <a:rPr lang="en-US" sz="2400" b="1" dirty="0" err="1" smtClean="0"/>
              <a:t>Stres</a:t>
            </a:r>
            <a:endParaRPr lang="en-US" sz="2400" b="1" dirty="0"/>
          </a:p>
        </p:txBody>
      </p:sp>
      <p:sp>
        <p:nvSpPr>
          <p:cNvPr id="3" name="Subtitle 2"/>
          <p:cNvSpPr>
            <a:spLocks noGrp="1"/>
          </p:cNvSpPr>
          <p:nvPr>
            <p:ph type="subTitle" idx="1"/>
          </p:nvPr>
        </p:nvSpPr>
        <p:spPr>
          <a:xfrm>
            <a:off x="152400" y="939800"/>
            <a:ext cx="5740400" cy="3111500"/>
          </a:xfrm>
        </p:spPr>
        <p:txBody>
          <a:bodyPr>
            <a:normAutofit/>
          </a:bodyPr>
          <a:lstStyle/>
          <a:p>
            <a:pPr marL="342900" indent="-342900" algn="l">
              <a:buFont typeface="Arial" panose="020B0604020202020204" pitchFamily="34" charset="0"/>
              <a:buChar char="•"/>
            </a:pPr>
            <a:r>
              <a:rPr lang="en-US" sz="2000" dirty="0" err="1" smtClean="0"/>
              <a:t>Stres</a:t>
            </a:r>
            <a:r>
              <a:rPr lang="en-US" sz="2000" dirty="0" smtClean="0"/>
              <a:t> </a:t>
            </a:r>
            <a:r>
              <a:rPr lang="en-US" sz="2000" dirty="0" err="1" smtClean="0"/>
              <a:t>sementara</a:t>
            </a:r>
            <a:r>
              <a:rPr lang="en-US" sz="2000" dirty="0" smtClean="0"/>
              <a:t> (</a:t>
            </a:r>
            <a:r>
              <a:rPr lang="en-US" sz="2000" dirty="0" err="1" smtClean="0"/>
              <a:t>contohnya</a:t>
            </a:r>
            <a:r>
              <a:rPr lang="en-US" sz="2000" dirty="0" smtClean="0"/>
              <a:t> </a:t>
            </a:r>
            <a:r>
              <a:rPr lang="en-US" sz="2000" dirty="0" err="1" smtClean="0"/>
              <a:t>berhitung</a:t>
            </a:r>
            <a:r>
              <a:rPr lang="en-US" sz="2000" dirty="0" smtClean="0"/>
              <a:t>, </a:t>
            </a:r>
            <a:r>
              <a:rPr lang="en-US" sz="2000" dirty="0" err="1" smtClean="0"/>
              <a:t>dan</a:t>
            </a:r>
            <a:r>
              <a:rPr lang="en-US" sz="2000" dirty="0" smtClean="0"/>
              <a:t> </a:t>
            </a:r>
            <a:r>
              <a:rPr lang="en-US" sz="2000" dirty="0" err="1" smtClean="0"/>
              <a:t>berbicara</a:t>
            </a:r>
            <a:r>
              <a:rPr lang="en-US" sz="2000" dirty="0" smtClean="0"/>
              <a:t> di </a:t>
            </a:r>
            <a:r>
              <a:rPr lang="en-US" sz="2000" dirty="0" err="1" smtClean="0"/>
              <a:t>depan</a:t>
            </a:r>
            <a:r>
              <a:rPr lang="en-US" sz="2000" dirty="0" smtClean="0"/>
              <a:t> </a:t>
            </a:r>
            <a:r>
              <a:rPr lang="en-US" sz="2000" dirty="0" err="1" smtClean="0"/>
              <a:t>umum</a:t>
            </a:r>
            <a:r>
              <a:rPr lang="en-US" sz="2000" dirty="0" smtClean="0"/>
              <a:t>) 	</a:t>
            </a:r>
            <a:r>
              <a:rPr lang="en-US" sz="2000" dirty="0" err="1" smtClean="0"/>
              <a:t>efek</a:t>
            </a:r>
            <a:r>
              <a:rPr lang="en-US" sz="2000" dirty="0" smtClean="0"/>
              <a:t> </a:t>
            </a:r>
            <a:r>
              <a:rPr lang="en-US" sz="2000" dirty="0" err="1" smtClean="0"/>
              <a:t>positif</a:t>
            </a:r>
            <a:r>
              <a:rPr lang="en-US" sz="2000" dirty="0" smtClean="0"/>
              <a:t> </a:t>
            </a:r>
            <a:r>
              <a:rPr lang="en-US" sz="2000" dirty="0" err="1" smtClean="0"/>
              <a:t>terhadap</a:t>
            </a:r>
            <a:r>
              <a:rPr lang="en-US" sz="2000" dirty="0" smtClean="0"/>
              <a:t> </a:t>
            </a:r>
            <a:r>
              <a:rPr lang="en-US" sz="2000" dirty="0" err="1" smtClean="0"/>
              <a:t>sistem</a:t>
            </a:r>
            <a:r>
              <a:rPr lang="en-US" sz="2000" dirty="0" smtClean="0"/>
              <a:t> </a:t>
            </a:r>
            <a:r>
              <a:rPr lang="en-US" sz="2000" dirty="0" err="1" smtClean="0"/>
              <a:t>imun</a:t>
            </a:r>
            <a:endParaRPr lang="en-US" sz="2000" dirty="0" smtClean="0"/>
          </a:p>
          <a:p>
            <a:pPr marL="342900" indent="-342900" algn="l">
              <a:buFont typeface="Arial" panose="020B0604020202020204" pitchFamily="34" charset="0"/>
              <a:buChar char="•"/>
            </a:pPr>
            <a:endParaRPr lang="en-US" sz="2000" dirty="0"/>
          </a:p>
          <a:p>
            <a:pPr marL="342900" indent="-342900" algn="l">
              <a:buFont typeface="Arial" panose="020B0604020202020204" pitchFamily="34" charset="0"/>
              <a:buChar char="•"/>
            </a:pPr>
            <a:r>
              <a:rPr lang="en-US" sz="2000" dirty="0" err="1" smtClean="0"/>
              <a:t>Stres</a:t>
            </a:r>
            <a:r>
              <a:rPr lang="en-US" sz="2000" dirty="0" smtClean="0"/>
              <a:t> lama </a:t>
            </a:r>
            <a:r>
              <a:rPr lang="en-US" sz="2000" dirty="0" err="1" smtClean="0"/>
              <a:t>dan</a:t>
            </a:r>
            <a:r>
              <a:rPr lang="en-US" sz="2000" dirty="0" smtClean="0"/>
              <a:t> </a:t>
            </a:r>
            <a:r>
              <a:rPr lang="en-US" sz="2000" dirty="0" err="1" smtClean="0"/>
              <a:t>berkepanjangan</a:t>
            </a:r>
            <a:r>
              <a:rPr lang="en-US" sz="2000" dirty="0" smtClean="0"/>
              <a:t> (</a:t>
            </a:r>
            <a:r>
              <a:rPr lang="en-US" sz="2000" dirty="0" err="1" smtClean="0"/>
              <a:t>kronis</a:t>
            </a:r>
            <a:r>
              <a:rPr lang="en-US" sz="2000" dirty="0" smtClean="0"/>
              <a:t>)	       </a:t>
            </a:r>
            <a:r>
              <a:rPr lang="en-US" sz="2000" dirty="0" err="1" smtClean="0"/>
              <a:t>akan</a:t>
            </a:r>
            <a:r>
              <a:rPr lang="en-US" sz="2000" dirty="0" smtClean="0"/>
              <a:t> </a:t>
            </a:r>
            <a:r>
              <a:rPr lang="en-US" sz="2000" dirty="0" err="1" smtClean="0"/>
              <a:t>menurunkan</a:t>
            </a:r>
            <a:r>
              <a:rPr lang="en-US" sz="2000" dirty="0" smtClean="0"/>
              <a:t> </a:t>
            </a:r>
            <a:r>
              <a:rPr lang="en-US" sz="2000" dirty="0" err="1" smtClean="0"/>
              <a:t>sistem</a:t>
            </a:r>
            <a:r>
              <a:rPr lang="en-US" sz="2000" dirty="0" smtClean="0"/>
              <a:t> </a:t>
            </a:r>
            <a:r>
              <a:rPr lang="en-US" sz="2000" dirty="0" err="1" smtClean="0"/>
              <a:t>imun</a:t>
            </a:r>
            <a:r>
              <a:rPr lang="en-US" sz="2000" dirty="0" smtClean="0"/>
              <a:t> </a:t>
            </a:r>
            <a:endParaRPr lang="en-US" sz="2000" dirty="0"/>
          </a:p>
        </p:txBody>
      </p:sp>
      <p:sp>
        <p:nvSpPr>
          <p:cNvPr id="4" name="TextBox 3"/>
          <p:cNvSpPr txBox="1"/>
          <p:nvPr/>
        </p:nvSpPr>
        <p:spPr>
          <a:xfrm>
            <a:off x="6223000" y="3746500"/>
            <a:ext cx="5410200" cy="2246769"/>
          </a:xfrm>
          <a:prstGeom prst="rect">
            <a:avLst/>
          </a:prstGeom>
          <a:noFill/>
        </p:spPr>
        <p:txBody>
          <a:bodyPr wrap="square" rtlCol="0">
            <a:spAutoFit/>
          </a:bodyPr>
          <a:lstStyle/>
          <a:p>
            <a:pPr marL="285750" indent="-285750">
              <a:buFont typeface="Arial" panose="020B0604020202020204" pitchFamily="34" charset="0"/>
              <a:buChar char="•"/>
            </a:pPr>
            <a:r>
              <a:rPr lang="en-US" sz="2000" dirty="0" err="1" smtClean="0"/>
              <a:t>Lakukan</a:t>
            </a:r>
            <a:r>
              <a:rPr lang="en-US" sz="2000" dirty="0" smtClean="0"/>
              <a:t> </a:t>
            </a:r>
            <a:r>
              <a:rPr lang="en-US" sz="2000" dirty="0" err="1" smtClean="0"/>
              <a:t>dan</a:t>
            </a:r>
            <a:r>
              <a:rPr lang="en-US" sz="2000" dirty="0" smtClean="0"/>
              <a:t> </a:t>
            </a:r>
            <a:r>
              <a:rPr lang="en-US" sz="2000" dirty="0" err="1" smtClean="0"/>
              <a:t>kembangkan</a:t>
            </a:r>
            <a:r>
              <a:rPr lang="en-US" sz="2000" dirty="0" smtClean="0"/>
              <a:t> </a:t>
            </a:r>
            <a:r>
              <a:rPr lang="en-US" sz="2000" dirty="0" err="1" smtClean="0"/>
              <a:t>hobi</a:t>
            </a:r>
            <a:r>
              <a:rPr lang="en-US" sz="2000" dirty="0" smtClean="0"/>
              <a:t> (</a:t>
            </a:r>
            <a:r>
              <a:rPr lang="en-US" sz="2000" dirty="0" err="1" smtClean="0"/>
              <a:t>berkebun</a:t>
            </a:r>
            <a:r>
              <a:rPr lang="en-US" sz="2000" dirty="0" smtClean="0"/>
              <a:t>, </a:t>
            </a:r>
            <a:r>
              <a:rPr lang="en-US" sz="2000" dirty="0" err="1" smtClean="0"/>
              <a:t>membaca</a:t>
            </a:r>
            <a:r>
              <a:rPr lang="en-US" sz="2000" dirty="0" smtClean="0"/>
              <a:t> </a:t>
            </a:r>
            <a:r>
              <a:rPr lang="en-US" sz="2000" dirty="0" err="1" smtClean="0"/>
              <a:t>buku</a:t>
            </a:r>
            <a:r>
              <a:rPr lang="en-US" sz="2000" dirty="0" smtClean="0"/>
              <a:t>, </a:t>
            </a:r>
            <a:r>
              <a:rPr lang="en-US" sz="2000" dirty="0" err="1" smtClean="0"/>
              <a:t>mengisi</a:t>
            </a:r>
            <a:r>
              <a:rPr lang="en-US" sz="2000" dirty="0" smtClean="0"/>
              <a:t> TTS, </a:t>
            </a:r>
            <a:r>
              <a:rPr lang="en-US" sz="2000" dirty="0" err="1" smtClean="0"/>
              <a:t>dll</a:t>
            </a:r>
            <a:r>
              <a:rPr lang="en-US" sz="2000" dirty="0" smtClean="0"/>
              <a:t>.). </a:t>
            </a:r>
            <a:r>
              <a:rPr lang="en-US" sz="2000" dirty="0" err="1" smtClean="0"/>
              <a:t>Mendekatkan</a:t>
            </a:r>
            <a:r>
              <a:rPr lang="en-US" sz="2000" dirty="0" smtClean="0"/>
              <a:t> </a:t>
            </a:r>
            <a:r>
              <a:rPr lang="en-US" sz="2000" dirty="0" err="1" smtClean="0"/>
              <a:t>diri</a:t>
            </a:r>
            <a:r>
              <a:rPr lang="en-US" sz="2000" dirty="0" smtClean="0"/>
              <a:t> </a:t>
            </a:r>
            <a:r>
              <a:rPr lang="en-US" sz="2000" dirty="0" err="1" smtClean="0"/>
              <a:t>kepada</a:t>
            </a:r>
            <a:r>
              <a:rPr lang="en-US" sz="2000" dirty="0" smtClean="0"/>
              <a:t> Allah </a:t>
            </a:r>
            <a:r>
              <a:rPr lang="en-US" sz="2000" dirty="0" err="1" smtClean="0"/>
              <a:t>Tuhan</a:t>
            </a:r>
            <a:r>
              <a:rPr lang="en-US" sz="2000" dirty="0" smtClean="0"/>
              <a:t> YME</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err="1" smtClean="0"/>
              <a:t>Maksimalkan</a:t>
            </a:r>
            <a:r>
              <a:rPr lang="en-US" sz="2000" dirty="0" smtClean="0"/>
              <a:t> </a:t>
            </a:r>
            <a:r>
              <a:rPr lang="en-US" sz="2000" dirty="0" err="1" smtClean="0"/>
              <a:t>kontak</a:t>
            </a:r>
            <a:r>
              <a:rPr lang="en-US" sz="2000" dirty="0"/>
              <a:t>/</a:t>
            </a:r>
            <a:r>
              <a:rPr lang="en-US" sz="2000" dirty="0" err="1" smtClean="0"/>
              <a:t>interaksi</a:t>
            </a:r>
            <a:r>
              <a:rPr lang="en-US" sz="2000" dirty="0" smtClean="0"/>
              <a:t> </a:t>
            </a:r>
            <a:r>
              <a:rPr lang="en-US" sz="2000" dirty="0" err="1" smtClean="0"/>
              <a:t>dengan</a:t>
            </a:r>
            <a:r>
              <a:rPr lang="en-US" sz="2000" dirty="0" smtClean="0"/>
              <a:t> </a:t>
            </a:r>
            <a:r>
              <a:rPr lang="en-US" sz="2000" dirty="0" err="1" smtClean="0"/>
              <a:t>keluarga</a:t>
            </a:r>
            <a:r>
              <a:rPr lang="en-US" sz="2000" dirty="0"/>
              <a:t> </a:t>
            </a:r>
            <a:r>
              <a:rPr lang="en-US" sz="2000" dirty="0" err="1" smtClean="0"/>
              <a:t>dan</a:t>
            </a:r>
            <a:r>
              <a:rPr lang="en-US" sz="2000" dirty="0" smtClean="0"/>
              <a:t> </a:t>
            </a:r>
            <a:r>
              <a:rPr lang="en-US" sz="2000" dirty="0" err="1" smtClean="0"/>
              <a:t>teman</a:t>
            </a:r>
            <a:r>
              <a:rPr lang="en-US" sz="2000" dirty="0" smtClean="0"/>
              <a:t> </a:t>
            </a:r>
            <a:r>
              <a:rPr lang="en-US" sz="2000" dirty="0" err="1" smtClean="0"/>
              <a:t>melalui</a:t>
            </a:r>
            <a:r>
              <a:rPr lang="en-US" sz="2000" dirty="0" smtClean="0"/>
              <a:t> </a:t>
            </a:r>
            <a:r>
              <a:rPr lang="en-US" sz="2000" dirty="0" err="1" smtClean="0"/>
              <a:t>telepon</a:t>
            </a:r>
            <a:r>
              <a:rPr lang="en-US" sz="2000" dirty="0" smtClean="0"/>
              <a:t> </a:t>
            </a:r>
            <a:r>
              <a:rPr lang="en-US" sz="2000" dirty="0" err="1" smtClean="0"/>
              <a:t>dan</a:t>
            </a:r>
            <a:r>
              <a:rPr lang="en-US" sz="2000" dirty="0" smtClean="0"/>
              <a:t> media </a:t>
            </a:r>
            <a:r>
              <a:rPr lang="en-US" sz="2000" dirty="0" err="1" smtClean="0"/>
              <a:t>sosial</a:t>
            </a:r>
            <a:r>
              <a:rPr lang="en-US" sz="2000" dirty="0" smtClean="0"/>
              <a:t> online</a:t>
            </a:r>
            <a:endParaRPr lang="en-US" sz="2000" dirty="0"/>
          </a:p>
        </p:txBody>
      </p:sp>
      <p:sp>
        <p:nvSpPr>
          <p:cNvPr id="5" name="Right Arrow 4"/>
          <p:cNvSpPr/>
          <p:nvPr/>
        </p:nvSpPr>
        <p:spPr>
          <a:xfrm>
            <a:off x="3378200" y="1333500"/>
            <a:ext cx="419100" cy="1524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6" name="Right Arrow 5"/>
          <p:cNvSpPr/>
          <p:nvPr/>
        </p:nvSpPr>
        <p:spPr>
          <a:xfrm>
            <a:off x="4724400" y="2419350"/>
            <a:ext cx="419100" cy="1524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675" y="3247969"/>
            <a:ext cx="5305425" cy="3294629"/>
          </a:xfrm>
          <a:prstGeom prst="snip2DiagRect">
            <a:avLst/>
          </a:prstGeom>
          <a:solidFill>
            <a:srgbClr val="FFFFFF">
              <a:shade val="85000"/>
            </a:srgbClr>
          </a:solidFill>
          <a:ln w="88900" cap="sq">
            <a:solidFill>
              <a:schemeClr val="accent1">
                <a:lumMod val="40000"/>
                <a:lumOff val="60000"/>
              </a:schemeClr>
            </a:solidFill>
            <a:miter lim="800000"/>
          </a:ln>
          <a:effectLst>
            <a:glow rad="228600">
              <a:schemeClr val="accent1">
                <a:satMod val="175000"/>
                <a:alpha val="40000"/>
              </a:schemeClr>
            </a:glow>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4300" y="171450"/>
            <a:ext cx="5168900" cy="3409950"/>
          </a:xfrm>
          <a:prstGeom prst="rect">
            <a:avLst/>
          </a:prstGeom>
          <a:ln w="190500" cap="sq">
            <a:solidFill>
              <a:schemeClr val="accent1">
                <a:lumMod val="40000"/>
                <a:lumOff val="6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7782507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1300" y="495301"/>
            <a:ext cx="9144000" cy="660399"/>
          </a:xfrm>
        </p:spPr>
        <p:txBody>
          <a:bodyPr>
            <a:normAutofit fontScale="90000"/>
          </a:bodyPr>
          <a:lstStyle/>
          <a:p>
            <a:r>
              <a:rPr lang="en-US" sz="4400" b="1" dirty="0" err="1" smtClean="0"/>
              <a:t>Minum</a:t>
            </a:r>
            <a:r>
              <a:rPr lang="en-US" sz="4400" b="1" dirty="0" smtClean="0"/>
              <a:t> </a:t>
            </a:r>
            <a:r>
              <a:rPr lang="en-US" sz="4400" b="1" dirty="0" err="1" smtClean="0"/>
              <a:t>obat</a:t>
            </a:r>
            <a:r>
              <a:rPr lang="en-US" sz="4400" b="1" dirty="0" smtClean="0"/>
              <a:t> </a:t>
            </a:r>
            <a:r>
              <a:rPr lang="en-US" sz="4400" b="1" dirty="0" err="1" smtClean="0"/>
              <a:t>rutin</a:t>
            </a:r>
            <a:r>
              <a:rPr lang="en-US" sz="4400" b="1" dirty="0" smtClean="0"/>
              <a:t> </a:t>
            </a:r>
            <a:r>
              <a:rPr lang="en-US" sz="4400" b="1" dirty="0" err="1" smtClean="0"/>
              <a:t>pada</a:t>
            </a:r>
            <a:r>
              <a:rPr lang="en-US" sz="4400" b="1" dirty="0" smtClean="0"/>
              <a:t> </a:t>
            </a:r>
            <a:r>
              <a:rPr lang="en-US" sz="4400" b="1" dirty="0" err="1" smtClean="0"/>
              <a:t>penyakit</a:t>
            </a:r>
            <a:r>
              <a:rPr lang="en-US" sz="4400" b="1" dirty="0" smtClean="0"/>
              <a:t> </a:t>
            </a:r>
            <a:r>
              <a:rPr lang="en-US" sz="4400" b="1" dirty="0" err="1" smtClean="0"/>
              <a:t>kronis</a:t>
            </a:r>
            <a:endParaRPr lang="en-US" sz="4400"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1643" y="1689100"/>
            <a:ext cx="7030357" cy="48768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1333500"/>
            <a:ext cx="6187520" cy="4117513"/>
          </a:xfrm>
          <a:prstGeom prst="rect">
            <a:avLst/>
          </a:prstGeom>
        </p:spPr>
      </p:pic>
    </p:spTree>
    <p:extLst>
      <p:ext uri="{BB962C8B-B14F-4D97-AF65-F5344CB8AC3E}">
        <p14:creationId xmlns:p14="http://schemas.microsoft.com/office/powerpoint/2010/main" val="33251113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p:cNvSpPr>
            <a:spLocks noGrp="1"/>
          </p:cNvSpPr>
          <p:nvPr>
            <p:ph type="title"/>
          </p:nvPr>
        </p:nvSpPr>
        <p:spPr>
          <a:xfrm>
            <a:off x="2438400" y="73025"/>
            <a:ext cx="5246688" cy="1911350"/>
          </a:xfrm>
        </p:spPr>
        <p:txBody>
          <a:bodyPr/>
          <a:lstStyle/>
          <a:p>
            <a:r>
              <a:rPr lang="en-US" sz="2800" b="1">
                <a:cs typeface="Arial" pitchFamily="34" charset="0"/>
              </a:rPr>
              <a:t>PEMBANGUNAN KELUARGA DIPERLUKAN (mengikuti “siklus hidup”</a:t>
            </a:r>
            <a:endParaRPr lang="id-ID" sz="2800" b="1">
              <a:cs typeface="Arial" pitchFamily="34" charset="0"/>
            </a:endParaRPr>
          </a:p>
        </p:txBody>
      </p:sp>
      <p:sp>
        <p:nvSpPr>
          <p:cNvPr id="5" name="Arc 4"/>
          <p:cNvSpPr/>
          <p:nvPr/>
        </p:nvSpPr>
        <p:spPr>
          <a:xfrm rot="4062382">
            <a:off x="2266157" y="-2469357"/>
            <a:ext cx="5580063" cy="9061451"/>
          </a:xfrm>
          <a:prstGeom prst="arc">
            <a:avLst>
              <a:gd name="adj1" fmla="val 16200000"/>
              <a:gd name="adj2" fmla="val 4038704"/>
            </a:avLst>
          </a:prstGeom>
          <a:ln w="762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lIns="91428" tIns="45715" rIns="91428" bIns="45715" anchor="ctr"/>
          <a:lstStyle/>
          <a:p>
            <a:pPr algn="ctr">
              <a:defRPr/>
            </a:pPr>
            <a:endParaRPr lang="id-ID" dirty="0">
              <a:solidFill>
                <a:prstClr val="black"/>
              </a:solidFill>
            </a:endParaRPr>
          </a:p>
        </p:txBody>
      </p:sp>
      <p:sp>
        <p:nvSpPr>
          <p:cNvPr id="8" name="Oval 7"/>
          <p:cNvSpPr/>
          <p:nvPr/>
        </p:nvSpPr>
        <p:spPr>
          <a:xfrm>
            <a:off x="3452813" y="5072064"/>
            <a:ext cx="215900" cy="2889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anchor="ctr"/>
          <a:lstStyle/>
          <a:p>
            <a:pPr algn="ctr">
              <a:defRPr/>
            </a:pPr>
            <a:endParaRPr lang="id-ID" dirty="0">
              <a:solidFill>
                <a:prstClr val="black"/>
              </a:solidFill>
            </a:endParaRPr>
          </a:p>
        </p:txBody>
      </p:sp>
      <p:sp>
        <p:nvSpPr>
          <p:cNvPr id="9" name="Oval 8"/>
          <p:cNvSpPr/>
          <p:nvPr/>
        </p:nvSpPr>
        <p:spPr>
          <a:xfrm>
            <a:off x="4667250" y="4929189"/>
            <a:ext cx="215900" cy="28733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anchor="ctr"/>
          <a:lstStyle/>
          <a:p>
            <a:pPr algn="ctr">
              <a:defRPr/>
            </a:pPr>
            <a:endParaRPr lang="id-ID" dirty="0">
              <a:solidFill>
                <a:prstClr val="black"/>
              </a:solidFill>
            </a:endParaRPr>
          </a:p>
        </p:txBody>
      </p:sp>
      <p:sp>
        <p:nvSpPr>
          <p:cNvPr id="13" name="Oval 12"/>
          <p:cNvSpPr/>
          <p:nvPr/>
        </p:nvSpPr>
        <p:spPr>
          <a:xfrm>
            <a:off x="6069013" y="4425950"/>
            <a:ext cx="215900" cy="28733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anchor="ctr"/>
          <a:lstStyle/>
          <a:p>
            <a:pPr algn="ctr">
              <a:defRPr/>
            </a:pPr>
            <a:endParaRPr lang="id-ID" dirty="0">
              <a:solidFill>
                <a:prstClr val="black"/>
              </a:solidFill>
            </a:endParaRPr>
          </a:p>
        </p:txBody>
      </p:sp>
      <p:sp>
        <p:nvSpPr>
          <p:cNvPr id="14" name="Oval 13"/>
          <p:cNvSpPr/>
          <p:nvPr/>
        </p:nvSpPr>
        <p:spPr>
          <a:xfrm>
            <a:off x="7197725" y="3881439"/>
            <a:ext cx="215900" cy="28733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anchor="ctr"/>
          <a:lstStyle/>
          <a:p>
            <a:pPr algn="ctr">
              <a:defRPr/>
            </a:pPr>
            <a:endParaRPr lang="id-ID" dirty="0">
              <a:solidFill>
                <a:prstClr val="black"/>
              </a:solidFill>
            </a:endParaRPr>
          </a:p>
        </p:txBody>
      </p:sp>
      <p:sp>
        <p:nvSpPr>
          <p:cNvPr id="18" name="Oval 17"/>
          <p:cNvSpPr/>
          <p:nvPr/>
        </p:nvSpPr>
        <p:spPr>
          <a:xfrm>
            <a:off x="8085139" y="3136900"/>
            <a:ext cx="217487" cy="28733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anchor="ctr"/>
          <a:lstStyle/>
          <a:p>
            <a:pPr algn="ctr">
              <a:defRPr/>
            </a:pPr>
            <a:endParaRPr lang="id-ID" dirty="0">
              <a:solidFill>
                <a:prstClr val="black"/>
              </a:solidFill>
            </a:endParaRPr>
          </a:p>
        </p:txBody>
      </p:sp>
      <p:sp>
        <p:nvSpPr>
          <p:cNvPr id="19" name="Oval 18"/>
          <p:cNvSpPr/>
          <p:nvPr/>
        </p:nvSpPr>
        <p:spPr>
          <a:xfrm>
            <a:off x="8926513" y="2112964"/>
            <a:ext cx="215900" cy="2889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anchor="ctr"/>
          <a:lstStyle/>
          <a:p>
            <a:pPr algn="ctr">
              <a:defRPr/>
            </a:pPr>
            <a:endParaRPr lang="id-ID" dirty="0">
              <a:solidFill>
                <a:prstClr val="black"/>
              </a:solidFill>
            </a:endParaRPr>
          </a:p>
        </p:txBody>
      </p:sp>
      <p:sp>
        <p:nvSpPr>
          <p:cNvPr id="13322" name="TextBox 19"/>
          <p:cNvSpPr txBox="1">
            <a:spLocks noChangeArrowheads="1"/>
          </p:cNvSpPr>
          <p:nvPr/>
        </p:nvSpPr>
        <p:spPr bwMode="auto">
          <a:xfrm>
            <a:off x="2824163" y="4405313"/>
            <a:ext cx="14287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id-ID" altLang="en-US" b="1">
                <a:solidFill>
                  <a:srgbClr val="000000"/>
                </a:solidFill>
              </a:rPr>
              <a:t>Pemeriksaan Kehamilan</a:t>
            </a:r>
          </a:p>
        </p:txBody>
      </p:sp>
      <p:sp>
        <p:nvSpPr>
          <p:cNvPr id="13323" name="TextBox 21"/>
          <p:cNvSpPr txBox="1">
            <a:spLocks noChangeArrowheads="1"/>
          </p:cNvSpPr>
          <p:nvPr/>
        </p:nvSpPr>
        <p:spPr bwMode="auto">
          <a:xfrm>
            <a:off x="4149726" y="4083051"/>
            <a:ext cx="13573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id-ID" altLang="en-US" b="1">
                <a:solidFill>
                  <a:srgbClr val="000000"/>
                </a:solidFill>
              </a:rPr>
              <a:t>Persalinan, nifas &amp; neonatal</a:t>
            </a:r>
          </a:p>
        </p:txBody>
      </p:sp>
      <p:sp>
        <p:nvSpPr>
          <p:cNvPr id="13324" name="TextBox 22"/>
          <p:cNvSpPr txBox="1">
            <a:spLocks noChangeArrowheads="1"/>
          </p:cNvSpPr>
          <p:nvPr/>
        </p:nvSpPr>
        <p:spPr bwMode="auto">
          <a:xfrm>
            <a:off x="5272088" y="3833813"/>
            <a:ext cx="13700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id-ID" altLang="en-US" b="1">
                <a:solidFill>
                  <a:srgbClr val="000000"/>
                </a:solidFill>
              </a:rPr>
              <a:t>Pelayanan bagi bayi</a:t>
            </a:r>
          </a:p>
        </p:txBody>
      </p:sp>
      <p:sp>
        <p:nvSpPr>
          <p:cNvPr id="13325" name="TextBox 23"/>
          <p:cNvSpPr txBox="1">
            <a:spLocks noChangeArrowheads="1"/>
          </p:cNvSpPr>
          <p:nvPr/>
        </p:nvSpPr>
        <p:spPr bwMode="auto">
          <a:xfrm>
            <a:off x="6235701" y="3122613"/>
            <a:ext cx="12922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id-ID" altLang="en-US" b="1">
                <a:solidFill>
                  <a:srgbClr val="000000"/>
                </a:solidFill>
              </a:rPr>
              <a:t>Pelayanan bagi  balita</a:t>
            </a:r>
          </a:p>
        </p:txBody>
      </p:sp>
      <p:sp>
        <p:nvSpPr>
          <p:cNvPr id="13326" name="TextBox 24"/>
          <p:cNvSpPr txBox="1">
            <a:spLocks noChangeArrowheads="1"/>
          </p:cNvSpPr>
          <p:nvPr/>
        </p:nvSpPr>
        <p:spPr bwMode="auto">
          <a:xfrm>
            <a:off x="7161213" y="2320926"/>
            <a:ext cx="14398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id-ID" altLang="en-US" b="1">
                <a:solidFill>
                  <a:srgbClr val="000000"/>
                </a:solidFill>
              </a:rPr>
              <a:t>Pelayanan bagi  anak SD</a:t>
            </a:r>
          </a:p>
        </p:txBody>
      </p:sp>
      <p:sp>
        <p:nvSpPr>
          <p:cNvPr id="13327" name="TextBox 25"/>
          <p:cNvSpPr txBox="1">
            <a:spLocks noChangeArrowheads="1"/>
          </p:cNvSpPr>
          <p:nvPr/>
        </p:nvSpPr>
        <p:spPr bwMode="auto">
          <a:xfrm>
            <a:off x="7407275" y="1304926"/>
            <a:ext cx="18430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id-ID" altLang="en-US" b="1">
                <a:solidFill>
                  <a:srgbClr val="000000"/>
                </a:solidFill>
              </a:rPr>
              <a:t>Pelayanan bagi  anak SMP/A &amp; remaja</a:t>
            </a:r>
          </a:p>
        </p:txBody>
      </p:sp>
      <p:sp>
        <p:nvSpPr>
          <p:cNvPr id="13328" name="TextBox 26"/>
          <p:cNvSpPr txBox="1">
            <a:spLocks noChangeArrowheads="1"/>
          </p:cNvSpPr>
          <p:nvPr/>
        </p:nvSpPr>
        <p:spPr bwMode="auto">
          <a:xfrm>
            <a:off x="2952750" y="5286375"/>
            <a:ext cx="14287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marL="84138" indent="-84138">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Font typeface="Arial" pitchFamily="34" charset="0"/>
              <a:buChar char="•"/>
            </a:pPr>
            <a:r>
              <a:rPr lang="en-US" altLang="en-US" sz="1400" b="1">
                <a:solidFill>
                  <a:srgbClr val="000000"/>
                </a:solidFill>
                <a:latin typeface="Arial Narrow" pitchFamily="34" charset="0"/>
              </a:rPr>
              <a:t>Konseling</a:t>
            </a:r>
          </a:p>
          <a:p>
            <a:pPr>
              <a:buFont typeface="Arial" pitchFamily="34" charset="0"/>
              <a:buChar char="•"/>
            </a:pPr>
            <a:r>
              <a:rPr lang="id-ID" altLang="en-US" sz="1400" b="1">
                <a:solidFill>
                  <a:srgbClr val="000000"/>
                </a:solidFill>
                <a:latin typeface="Arial Narrow" pitchFamily="34" charset="0"/>
              </a:rPr>
              <a:t>ANC terpadu</a:t>
            </a:r>
          </a:p>
          <a:p>
            <a:pPr>
              <a:buFont typeface="Arial" pitchFamily="34" charset="0"/>
              <a:buChar char="•"/>
            </a:pPr>
            <a:r>
              <a:rPr lang="id-ID" altLang="en-US" sz="1400" b="1">
                <a:solidFill>
                  <a:srgbClr val="000000"/>
                </a:solidFill>
                <a:latin typeface="Arial Narrow" pitchFamily="34" charset="0"/>
              </a:rPr>
              <a:t>Fe &amp; asam folat</a:t>
            </a:r>
          </a:p>
        </p:txBody>
      </p:sp>
      <p:sp>
        <p:nvSpPr>
          <p:cNvPr id="13329" name="TextBox 27"/>
          <p:cNvSpPr txBox="1">
            <a:spLocks noChangeArrowheads="1"/>
          </p:cNvSpPr>
          <p:nvPr/>
        </p:nvSpPr>
        <p:spPr bwMode="auto">
          <a:xfrm>
            <a:off x="4360864" y="5175250"/>
            <a:ext cx="194468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marL="84138" indent="-84138">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Font typeface="Arial" pitchFamily="34" charset="0"/>
              <a:buChar char="•"/>
            </a:pPr>
            <a:r>
              <a:rPr lang="en-US" altLang="en-US" sz="1400" b="1">
                <a:solidFill>
                  <a:srgbClr val="000000"/>
                </a:solidFill>
                <a:latin typeface="Arial Narrow" pitchFamily="34" charset="0"/>
              </a:rPr>
              <a:t>Konseling</a:t>
            </a:r>
          </a:p>
          <a:p>
            <a:pPr>
              <a:buFont typeface="Arial" pitchFamily="34" charset="0"/>
              <a:buChar char="•"/>
            </a:pPr>
            <a:r>
              <a:rPr lang="id-ID" altLang="en-US" sz="1400" b="1">
                <a:solidFill>
                  <a:srgbClr val="000000"/>
                </a:solidFill>
                <a:latin typeface="Arial Narrow" pitchFamily="34" charset="0"/>
              </a:rPr>
              <a:t>Inisiasi Menyusu Dini</a:t>
            </a:r>
          </a:p>
          <a:p>
            <a:pPr>
              <a:buFont typeface="Arial" pitchFamily="34" charset="0"/>
              <a:buChar char="•"/>
            </a:pPr>
            <a:r>
              <a:rPr lang="id-ID" altLang="en-US" sz="1400" b="1">
                <a:solidFill>
                  <a:srgbClr val="000000"/>
                </a:solidFill>
                <a:latin typeface="Arial Narrow" pitchFamily="34" charset="0"/>
              </a:rPr>
              <a:t>KB pasca persalinan</a:t>
            </a:r>
          </a:p>
        </p:txBody>
      </p:sp>
      <p:sp>
        <p:nvSpPr>
          <p:cNvPr id="13330" name="TextBox 28"/>
          <p:cNvSpPr txBox="1">
            <a:spLocks noChangeArrowheads="1"/>
          </p:cNvSpPr>
          <p:nvPr/>
        </p:nvSpPr>
        <p:spPr bwMode="auto">
          <a:xfrm>
            <a:off x="6021388" y="4622800"/>
            <a:ext cx="1657350" cy="160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marL="84138" indent="-84138">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Font typeface="Arial" pitchFamily="34" charset="0"/>
              <a:buChar char="•"/>
            </a:pPr>
            <a:r>
              <a:rPr lang="en-US" altLang="en-US" sz="1400" b="1">
                <a:solidFill>
                  <a:srgbClr val="000000"/>
                </a:solidFill>
              </a:rPr>
              <a:t>Konseling</a:t>
            </a:r>
          </a:p>
          <a:p>
            <a:pPr>
              <a:buFont typeface="Arial" pitchFamily="34" charset="0"/>
              <a:buChar char="•"/>
            </a:pPr>
            <a:r>
              <a:rPr lang="id-ID" altLang="en-US" sz="1400" b="1">
                <a:solidFill>
                  <a:srgbClr val="000000"/>
                </a:solidFill>
              </a:rPr>
              <a:t>ASI eksklusif</a:t>
            </a:r>
          </a:p>
          <a:p>
            <a:pPr>
              <a:buFont typeface="Arial" pitchFamily="34" charset="0"/>
              <a:buChar char="•"/>
            </a:pPr>
            <a:r>
              <a:rPr lang="id-ID" altLang="en-US" sz="1400" b="1">
                <a:solidFill>
                  <a:srgbClr val="000000"/>
                </a:solidFill>
              </a:rPr>
              <a:t>Imunisasi dasar lengkap</a:t>
            </a:r>
          </a:p>
          <a:p>
            <a:pPr>
              <a:buFont typeface="Arial" pitchFamily="34" charset="0"/>
              <a:buChar char="•"/>
            </a:pPr>
            <a:r>
              <a:rPr lang="en-US" altLang="en-US" sz="1400" b="1">
                <a:solidFill>
                  <a:srgbClr val="000000"/>
                </a:solidFill>
              </a:rPr>
              <a:t>MPASI</a:t>
            </a:r>
            <a:endParaRPr lang="id-ID" altLang="en-US" sz="1400" b="1">
              <a:solidFill>
                <a:srgbClr val="000000"/>
              </a:solidFill>
            </a:endParaRPr>
          </a:p>
          <a:p>
            <a:pPr>
              <a:buFont typeface="Arial" pitchFamily="34" charset="0"/>
              <a:buChar char="•"/>
            </a:pPr>
            <a:r>
              <a:rPr lang="id-ID" altLang="en-US" sz="1400" b="1">
                <a:solidFill>
                  <a:srgbClr val="000000"/>
                </a:solidFill>
              </a:rPr>
              <a:t>Pe</a:t>
            </a:r>
            <a:r>
              <a:rPr lang="en-US" altLang="en-US" sz="1400" b="1">
                <a:solidFill>
                  <a:srgbClr val="000000"/>
                </a:solidFill>
              </a:rPr>
              <a:t>mantauan pertumbuhan</a:t>
            </a:r>
            <a:endParaRPr lang="id-ID" altLang="en-US" sz="1400" b="1">
              <a:solidFill>
                <a:srgbClr val="000000"/>
              </a:solidFill>
            </a:endParaRPr>
          </a:p>
        </p:txBody>
      </p:sp>
      <p:sp>
        <p:nvSpPr>
          <p:cNvPr id="13331" name="TextBox 29"/>
          <p:cNvSpPr txBox="1">
            <a:spLocks noChangeArrowheads="1"/>
          </p:cNvSpPr>
          <p:nvPr/>
        </p:nvSpPr>
        <p:spPr bwMode="auto">
          <a:xfrm>
            <a:off x="7280275" y="3943350"/>
            <a:ext cx="16573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marL="173038" indent="-173038">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Font typeface="Arial" pitchFamily="34" charset="0"/>
              <a:buChar char="•"/>
            </a:pPr>
            <a:r>
              <a:rPr lang="en-US" altLang="en-US" sz="1400" b="1">
                <a:solidFill>
                  <a:srgbClr val="000000"/>
                </a:solidFill>
              </a:rPr>
              <a:t>Konseling </a:t>
            </a:r>
          </a:p>
          <a:p>
            <a:pPr>
              <a:buFont typeface="Arial" pitchFamily="34" charset="0"/>
              <a:buChar char="•"/>
            </a:pPr>
            <a:r>
              <a:rPr lang="id-ID" altLang="en-US" sz="1400" b="1">
                <a:solidFill>
                  <a:srgbClr val="000000"/>
                </a:solidFill>
              </a:rPr>
              <a:t>Pemantauan pertumbuhan &amp; perkembangan</a:t>
            </a:r>
          </a:p>
        </p:txBody>
      </p:sp>
      <p:sp>
        <p:nvSpPr>
          <p:cNvPr id="13332" name="TextBox 30"/>
          <p:cNvSpPr txBox="1">
            <a:spLocks noChangeArrowheads="1"/>
          </p:cNvSpPr>
          <p:nvPr/>
        </p:nvSpPr>
        <p:spPr bwMode="auto">
          <a:xfrm>
            <a:off x="8397876" y="3052764"/>
            <a:ext cx="1908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Font typeface="Arial" pitchFamily="34" charset="0"/>
              <a:buChar char="•"/>
            </a:pPr>
            <a:r>
              <a:rPr lang="en-US" altLang="en-US" sz="1400" b="1">
                <a:solidFill>
                  <a:srgbClr val="000000"/>
                </a:solidFill>
              </a:rPr>
              <a:t>Konseling</a:t>
            </a:r>
          </a:p>
          <a:p>
            <a:pPr>
              <a:buFont typeface="Arial" pitchFamily="34" charset="0"/>
              <a:buChar char="•"/>
            </a:pPr>
            <a:r>
              <a:rPr lang="id-ID" altLang="en-US" sz="1400" b="1">
                <a:solidFill>
                  <a:srgbClr val="000000"/>
                </a:solidFill>
              </a:rPr>
              <a:t>Upaya Kes Sklh</a:t>
            </a:r>
          </a:p>
        </p:txBody>
      </p:sp>
      <p:sp>
        <p:nvSpPr>
          <p:cNvPr id="13333" name="TextBox 31"/>
          <p:cNvSpPr txBox="1">
            <a:spLocks noChangeArrowheads="1"/>
          </p:cNvSpPr>
          <p:nvPr/>
        </p:nvSpPr>
        <p:spPr bwMode="auto">
          <a:xfrm>
            <a:off x="9055100" y="1952625"/>
            <a:ext cx="14287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marL="173038" indent="-173038">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Font typeface="Arial" pitchFamily="34" charset="0"/>
              <a:buChar char="•"/>
            </a:pPr>
            <a:r>
              <a:rPr lang="id-ID" altLang="en-US" sz="1400" b="1">
                <a:solidFill>
                  <a:srgbClr val="000000"/>
                </a:solidFill>
              </a:rPr>
              <a:t>K</a:t>
            </a:r>
            <a:r>
              <a:rPr lang="en-US" altLang="en-US" sz="1400" b="1">
                <a:solidFill>
                  <a:srgbClr val="000000"/>
                </a:solidFill>
              </a:rPr>
              <a:t>onseling: Gizi </a:t>
            </a:r>
            <a:r>
              <a:rPr lang="id-ID" altLang="en-US" sz="1400" b="1">
                <a:solidFill>
                  <a:srgbClr val="000000"/>
                </a:solidFill>
              </a:rPr>
              <a:t>HIV/AIDS, </a:t>
            </a:r>
            <a:r>
              <a:rPr lang="en-US" altLang="en-US" sz="1400" b="1">
                <a:solidFill>
                  <a:srgbClr val="000000"/>
                </a:solidFill>
              </a:rPr>
              <a:t>     </a:t>
            </a:r>
            <a:r>
              <a:rPr lang="id-ID" altLang="en-US" sz="1400" b="1">
                <a:solidFill>
                  <a:srgbClr val="000000"/>
                </a:solidFill>
              </a:rPr>
              <a:t>NAPZA dll</a:t>
            </a:r>
            <a:endParaRPr lang="en-US" altLang="en-US" sz="1400" b="1">
              <a:solidFill>
                <a:srgbClr val="000000"/>
              </a:solidFill>
            </a:endParaRPr>
          </a:p>
          <a:p>
            <a:pPr>
              <a:buFont typeface="Arial" pitchFamily="34" charset="0"/>
              <a:buChar char="•"/>
            </a:pPr>
            <a:r>
              <a:rPr lang="en-US" altLang="en-US" sz="1400" b="1">
                <a:solidFill>
                  <a:srgbClr val="000000"/>
                </a:solidFill>
              </a:rPr>
              <a:t>Kespro remaja</a:t>
            </a:r>
          </a:p>
        </p:txBody>
      </p:sp>
      <p:sp>
        <p:nvSpPr>
          <p:cNvPr id="33" name="Arc 32"/>
          <p:cNvSpPr/>
          <p:nvPr/>
        </p:nvSpPr>
        <p:spPr>
          <a:xfrm rot="3851298" flipH="1">
            <a:off x="3080544" y="2932906"/>
            <a:ext cx="4851400" cy="5367338"/>
          </a:xfrm>
          <a:prstGeom prst="arc">
            <a:avLst>
              <a:gd name="adj1" fmla="val 19177003"/>
              <a:gd name="adj2" fmla="val 2143033"/>
            </a:avLst>
          </a:prstGeom>
          <a:ln w="38100">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lIns="91428" tIns="45715" rIns="91428" bIns="45715" anchor="ctr"/>
          <a:lstStyle/>
          <a:p>
            <a:pPr algn="ctr">
              <a:defRPr/>
            </a:pPr>
            <a:endParaRPr lang="id-ID" dirty="0">
              <a:solidFill>
                <a:prstClr val="black"/>
              </a:solidFill>
            </a:endParaRPr>
          </a:p>
        </p:txBody>
      </p:sp>
      <p:sp>
        <p:nvSpPr>
          <p:cNvPr id="13335" name="TextBox 28"/>
          <p:cNvSpPr txBox="1">
            <a:spLocks noChangeArrowheads="1"/>
          </p:cNvSpPr>
          <p:nvPr/>
        </p:nvSpPr>
        <p:spPr bwMode="auto">
          <a:xfrm rot="-1432471">
            <a:off x="2546350" y="2935288"/>
            <a:ext cx="3486150" cy="368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1428" tIns="45715" rIns="91428" bIns="45715">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id-ID" altLang="en-US" b="1">
                <a:solidFill>
                  <a:srgbClr val="000000"/>
                </a:solidFill>
                <a:latin typeface="Calibri Light" pitchFamily="34" charset="0"/>
              </a:rPr>
              <a:t>1000 hari pertama kehidupan</a:t>
            </a:r>
          </a:p>
        </p:txBody>
      </p:sp>
      <p:sp>
        <p:nvSpPr>
          <p:cNvPr id="30" name="Oval 29"/>
          <p:cNvSpPr/>
          <p:nvPr/>
        </p:nvSpPr>
        <p:spPr>
          <a:xfrm>
            <a:off x="2259013" y="4860926"/>
            <a:ext cx="215900" cy="2889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anchor="ctr"/>
          <a:lstStyle/>
          <a:p>
            <a:pPr algn="ctr">
              <a:defRPr/>
            </a:pPr>
            <a:endParaRPr lang="id-ID" dirty="0">
              <a:solidFill>
                <a:prstClr val="black"/>
              </a:solidFill>
            </a:endParaRPr>
          </a:p>
        </p:txBody>
      </p:sp>
      <p:sp>
        <p:nvSpPr>
          <p:cNvPr id="13337" name="TextBox 26"/>
          <p:cNvSpPr txBox="1">
            <a:spLocks noChangeArrowheads="1"/>
          </p:cNvSpPr>
          <p:nvPr/>
        </p:nvSpPr>
        <p:spPr bwMode="auto">
          <a:xfrm>
            <a:off x="1657350" y="5307014"/>
            <a:ext cx="12954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marL="90488" indent="-90488">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Font typeface="Arial" pitchFamily="34" charset="0"/>
              <a:buChar char="•"/>
            </a:pPr>
            <a:r>
              <a:rPr lang="id-ID" altLang="en-US" sz="1400" b="1">
                <a:solidFill>
                  <a:srgbClr val="000000"/>
                </a:solidFill>
              </a:rPr>
              <a:t>K</a:t>
            </a:r>
            <a:r>
              <a:rPr lang="en-US" altLang="en-US" sz="1400" b="1">
                <a:solidFill>
                  <a:srgbClr val="000000"/>
                </a:solidFill>
              </a:rPr>
              <a:t>onseling Gizi dan kesehatan</a:t>
            </a:r>
            <a:endParaRPr lang="id-ID" altLang="en-US" sz="1400" b="1">
              <a:solidFill>
                <a:srgbClr val="000000"/>
              </a:solidFill>
            </a:endParaRPr>
          </a:p>
          <a:p>
            <a:pPr>
              <a:buFont typeface="Arial" pitchFamily="34" charset="0"/>
              <a:buChar char="•"/>
            </a:pPr>
            <a:r>
              <a:rPr lang="id-ID" altLang="en-US" sz="1400" b="1">
                <a:solidFill>
                  <a:srgbClr val="000000"/>
                </a:solidFill>
              </a:rPr>
              <a:t>Pelayanan KB</a:t>
            </a:r>
          </a:p>
        </p:txBody>
      </p:sp>
      <p:sp>
        <p:nvSpPr>
          <p:cNvPr id="13338" name="TextBox 19"/>
          <p:cNvSpPr txBox="1">
            <a:spLocks noChangeArrowheads="1"/>
          </p:cNvSpPr>
          <p:nvPr/>
        </p:nvSpPr>
        <p:spPr bwMode="auto">
          <a:xfrm>
            <a:off x="1550989" y="4300538"/>
            <a:ext cx="12985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id-ID" altLang="en-US" b="1">
                <a:solidFill>
                  <a:srgbClr val="000000"/>
                </a:solidFill>
              </a:rPr>
              <a:t>Pelayanan </a:t>
            </a:r>
          </a:p>
          <a:p>
            <a:r>
              <a:rPr lang="id-ID" altLang="en-US" b="1">
                <a:solidFill>
                  <a:srgbClr val="000000"/>
                </a:solidFill>
              </a:rPr>
              <a:t>PUS &amp; WUS</a:t>
            </a:r>
          </a:p>
        </p:txBody>
      </p:sp>
      <p:sp>
        <p:nvSpPr>
          <p:cNvPr id="35" name="Oval 34"/>
          <p:cNvSpPr/>
          <p:nvPr/>
        </p:nvSpPr>
        <p:spPr>
          <a:xfrm>
            <a:off x="9226550" y="822326"/>
            <a:ext cx="215900" cy="2889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anchor="ctr"/>
          <a:lstStyle/>
          <a:p>
            <a:pPr algn="ctr">
              <a:defRPr/>
            </a:pPr>
            <a:endParaRPr lang="id-ID" dirty="0">
              <a:solidFill>
                <a:prstClr val="black"/>
              </a:solidFill>
            </a:endParaRPr>
          </a:p>
        </p:txBody>
      </p:sp>
      <p:sp>
        <p:nvSpPr>
          <p:cNvPr id="13340" name="TextBox 23"/>
          <p:cNvSpPr txBox="1">
            <a:spLocks noChangeArrowheads="1"/>
          </p:cNvSpPr>
          <p:nvPr/>
        </p:nvSpPr>
        <p:spPr bwMode="auto">
          <a:xfrm>
            <a:off x="8448676" y="690564"/>
            <a:ext cx="8620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id-ID" altLang="en-US" sz="1600" b="1">
                <a:solidFill>
                  <a:srgbClr val="000000"/>
                </a:solidFill>
              </a:rPr>
              <a:t>Lansia</a:t>
            </a:r>
          </a:p>
        </p:txBody>
      </p:sp>
      <p:sp>
        <p:nvSpPr>
          <p:cNvPr id="13341" name="TextBox 31"/>
          <p:cNvSpPr txBox="1">
            <a:spLocks noChangeArrowheads="1"/>
          </p:cNvSpPr>
          <p:nvPr/>
        </p:nvSpPr>
        <p:spPr bwMode="auto">
          <a:xfrm>
            <a:off x="9310689" y="966789"/>
            <a:ext cx="120173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4625" indent="-174625">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Font typeface="Arial" pitchFamily="34" charset="0"/>
              <a:buChar char="•"/>
            </a:pPr>
            <a:r>
              <a:rPr lang="en-US" altLang="en-US" sz="1400" b="1">
                <a:solidFill>
                  <a:srgbClr val="000000"/>
                </a:solidFill>
              </a:rPr>
              <a:t>Konseling</a:t>
            </a:r>
          </a:p>
          <a:p>
            <a:pPr>
              <a:buFont typeface="Arial" pitchFamily="34" charset="0"/>
              <a:buChar char="•"/>
            </a:pPr>
            <a:r>
              <a:rPr lang="en-US" altLang="en-US" sz="1400" b="1">
                <a:solidFill>
                  <a:srgbClr val="000000"/>
                </a:solidFill>
              </a:rPr>
              <a:t>Kualitas</a:t>
            </a:r>
          </a:p>
          <a:p>
            <a:pPr>
              <a:buFont typeface="Arial" pitchFamily="34" charset="0"/>
              <a:buChar char="•"/>
            </a:pPr>
            <a:r>
              <a:rPr lang="en-US" altLang="en-US" sz="1400" b="1">
                <a:solidFill>
                  <a:srgbClr val="000000"/>
                </a:solidFill>
              </a:rPr>
              <a:t>Degenerasi</a:t>
            </a:r>
          </a:p>
        </p:txBody>
      </p:sp>
      <p:sp>
        <p:nvSpPr>
          <p:cNvPr id="13342" name="Slide Number Placeholder 1"/>
          <p:cNvSpPr>
            <a:spLocks noGrp="1"/>
          </p:cNvSpPr>
          <p:nvPr>
            <p:ph type="sldNum" sz="quarter" idx="12"/>
          </p:nvPr>
        </p:nvSpPr>
        <p:spPr bwMode="auto">
          <a:xfrm rot="5400000">
            <a:off x="8513763" y="3736976"/>
            <a:ext cx="3200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l" fontAlgn="base">
              <a:spcBef>
                <a:spcPct val="0"/>
              </a:spcBef>
              <a:spcAft>
                <a:spcPct val="0"/>
              </a:spcAft>
            </a:pPr>
            <a:fld id="{239EAD35-6418-4770-98A6-19DABAEE4C19}" type="slidenum">
              <a:rPr lang="en-US" altLang="en-US">
                <a:solidFill>
                  <a:srgbClr val="898989"/>
                </a:solidFill>
                <a:latin typeface="Arial" pitchFamily="34" charset="0"/>
              </a:rPr>
              <a:pPr algn="l" fontAlgn="base">
                <a:spcBef>
                  <a:spcPct val="0"/>
                </a:spcBef>
                <a:spcAft>
                  <a:spcPct val="0"/>
                </a:spcAft>
              </a:pPr>
              <a:t>2</a:t>
            </a:fld>
            <a:endParaRPr lang="en-US" altLang="en-US">
              <a:solidFill>
                <a:srgbClr val="898989"/>
              </a:solidFill>
              <a:latin typeface="Arial" pitchFamily="34" charset="0"/>
            </a:endParaRPr>
          </a:p>
        </p:txBody>
      </p:sp>
    </p:spTree>
    <p:extLst>
      <p:ext uri="{BB962C8B-B14F-4D97-AF65-F5344CB8AC3E}">
        <p14:creationId xmlns:p14="http://schemas.microsoft.com/office/powerpoint/2010/main" val="3616253751"/>
      </p:ext>
    </p:extLst>
  </p:cSld>
  <p:clrMapOvr>
    <a:masterClrMapping/>
  </p:clrMapOvr>
  <p:transition>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0111" y="222031"/>
            <a:ext cx="9144000" cy="1044062"/>
          </a:xfrm>
        </p:spPr>
        <p:txBody>
          <a:bodyPr/>
          <a:lstStyle/>
          <a:p>
            <a:r>
              <a:rPr lang="en-US" b="1" dirty="0" err="1" smtClean="0"/>
              <a:t>Komunikasi</a:t>
            </a:r>
            <a:r>
              <a:rPr lang="en-US" b="1" dirty="0" smtClean="0"/>
              <a:t> </a:t>
            </a:r>
            <a:r>
              <a:rPr lang="en-US" b="1" dirty="0" err="1" smtClean="0"/>
              <a:t>Efektif</a:t>
            </a:r>
            <a:endParaRPr lang="en-US" dirty="0"/>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1198" b="98204" l="4319" r="98339">
                        <a14:foregroundMark x1="17940" y1="23952" x2="17940" y2="23952"/>
                        <a14:foregroundMark x1="14950" y1="25150" x2="14950" y2="25150"/>
                        <a14:foregroundMark x1="17940" y1="29341" x2="17940" y2="29341"/>
                        <a14:foregroundMark x1="20930" y1="27545" x2="20930" y2="27545"/>
                        <a14:foregroundMark x1="19934" y1="25749" x2="19934" y2="25749"/>
                        <a14:foregroundMark x1="15615" y1="28743" x2="15615" y2="28743"/>
                        <a14:foregroundMark x1="14950" y1="27545" x2="14950" y2="27545"/>
                        <a14:foregroundMark x1="18605" y1="26946" x2="18605" y2="26946"/>
                        <a14:foregroundMark x1="20598" y1="23952" x2="20598" y2="23952"/>
                        <a14:foregroundMark x1="74419" y1="31737" x2="74419" y2="31737"/>
                        <a14:foregroundMark x1="69103" y1="18563" x2="69103" y2="18563"/>
                        <a14:foregroundMark x1="73754" y1="14371" x2="73754" y2="14371"/>
                        <a14:foregroundMark x1="69103" y1="27545" x2="69103" y2="27545"/>
                        <a14:foregroundMark x1="81395" y1="53892" x2="81395" y2="53892"/>
                        <a14:foregroundMark x1="68106" y1="28144" x2="68106" y2="28144"/>
                        <a14:foregroundMark x1="77409" y1="77246" x2="77409" y2="77246"/>
                        <a14:foregroundMark x1="82392" y1="79641" x2="82392" y2="79641"/>
                      </a14:backgroundRemoval>
                    </a14:imgEffect>
                  </a14:imgLayer>
                </a14:imgProps>
              </a:ext>
              <a:ext uri="{28A0092B-C50C-407E-A947-70E740481C1C}">
                <a14:useLocalDpi xmlns:a14="http://schemas.microsoft.com/office/drawing/2010/main" val="0"/>
              </a:ext>
            </a:extLst>
          </a:blip>
          <a:stretch>
            <a:fillRect/>
          </a:stretch>
        </p:blipFill>
        <p:spPr>
          <a:xfrm>
            <a:off x="7694755" y="4432300"/>
            <a:ext cx="5081673" cy="2819400"/>
          </a:xfrm>
          <a:prstGeom prst="rect">
            <a:avLst/>
          </a:prstGeom>
        </p:spPr>
      </p:pic>
      <p:sp>
        <p:nvSpPr>
          <p:cNvPr id="3" name="Subtitle 2"/>
          <p:cNvSpPr>
            <a:spLocks noGrp="1"/>
          </p:cNvSpPr>
          <p:nvPr>
            <p:ph type="subTitle" idx="1"/>
          </p:nvPr>
        </p:nvSpPr>
        <p:spPr>
          <a:xfrm>
            <a:off x="975360" y="1842869"/>
            <a:ext cx="9144000" cy="4768946"/>
          </a:xfrm>
        </p:spPr>
        <p:txBody>
          <a:bodyPr>
            <a:normAutofit/>
          </a:bodyPr>
          <a:lstStyle/>
          <a:p>
            <a:pPr marL="101597" algn="l"/>
            <a:r>
              <a:rPr lang="en-US" b="1" dirty="0" err="1" smtClean="0">
                <a:latin typeface="Berlin Sans FB" pitchFamily="34" charset="0"/>
                <a:cs typeface="Aharoni" pitchFamily="2" charset="-79"/>
              </a:rPr>
              <a:t>Komunikasi</a:t>
            </a:r>
            <a:r>
              <a:rPr lang="en-US" b="1" dirty="0" smtClean="0">
                <a:latin typeface="Berlin Sans FB" pitchFamily="34" charset="0"/>
                <a:cs typeface="Aharoni" pitchFamily="2" charset="-79"/>
              </a:rPr>
              <a:t> </a:t>
            </a:r>
            <a:r>
              <a:rPr lang="en-US" b="1" dirty="0" err="1" smtClean="0">
                <a:latin typeface="Berlin Sans FB" pitchFamily="34" charset="0"/>
                <a:cs typeface="Aharoni" pitchFamily="2" charset="-79"/>
              </a:rPr>
              <a:t>efektif</a:t>
            </a:r>
            <a:r>
              <a:rPr lang="en-US" b="1" dirty="0" smtClean="0">
                <a:latin typeface="Berlin Sans FB" pitchFamily="34" charset="0"/>
                <a:cs typeface="Aharoni" pitchFamily="2" charset="-79"/>
              </a:rPr>
              <a:t> agar </a:t>
            </a:r>
            <a:r>
              <a:rPr lang="en-US" b="1" dirty="0" err="1" smtClean="0">
                <a:latin typeface="Berlin Sans FB" pitchFamily="34" charset="0"/>
                <a:cs typeface="Aharoni" pitchFamily="2" charset="-79"/>
              </a:rPr>
              <a:t>lansia</a:t>
            </a:r>
            <a:r>
              <a:rPr lang="en-US" b="1" dirty="0" smtClean="0">
                <a:latin typeface="Berlin Sans FB" pitchFamily="34" charset="0"/>
                <a:cs typeface="Aharoni" pitchFamily="2" charset="-79"/>
              </a:rPr>
              <a:t> </a:t>
            </a:r>
            <a:r>
              <a:rPr lang="en-US" b="1" dirty="0" err="1" smtClean="0">
                <a:latin typeface="Berlin Sans FB" pitchFamily="34" charset="0"/>
                <a:cs typeface="Aharoni" pitchFamily="2" charset="-79"/>
              </a:rPr>
              <a:t>merasa</a:t>
            </a:r>
            <a:r>
              <a:rPr lang="en-US" b="1" dirty="0" smtClean="0">
                <a:latin typeface="Berlin Sans FB" pitchFamily="34" charset="0"/>
                <a:cs typeface="Aharoni" pitchFamily="2" charset="-79"/>
              </a:rPr>
              <a:t> </a:t>
            </a:r>
            <a:r>
              <a:rPr lang="en-US" b="1" dirty="0" err="1" smtClean="0">
                <a:latin typeface="Berlin Sans FB" pitchFamily="34" charset="0"/>
                <a:cs typeface="Aharoni" pitchFamily="2" charset="-79"/>
              </a:rPr>
              <a:t>nyaman</a:t>
            </a:r>
            <a:r>
              <a:rPr lang="en-US" b="1" dirty="0" smtClean="0">
                <a:latin typeface="Berlin Sans FB" pitchFamily="34" charset="0"/>
                <a:cs typeface="Aharoni" pitchFamily="2" charset="-79"/>
              </a:rPr>
              <a:t> </a:t>
            </a:r>
            <a:r>
              <a:rPr lang="en-US" b="1" dirty="0" err="1" smtClean="0">
                <a:latin typeface="Berlin Sans FB" pitchFamily="34" charset="0"/>
                <a:cs typeface="Aharoni" pitchFamily="2" charset="-79"/>
              </a:rPr>
              <a:t>berinteraksi</a:t>
            </a:r>
            <a:r>
              <a:rPr lang="en-US" b="1" dirty="0" smtClean="0">
                <a:latin typeface="Berlin Sans FB" pitchFamily="34" charset="0"/>
                <a:cs typeface="Aharoni" pitchFamily="2" charset="-79"/>
              </a:rPr>
              <a:t> </a:t>
            </a:r>
            <a:r>
              <a:rPr lang="en-US" b="1" dirty="0" err="1" smtClean="0">
                <a:latin typeface="Berlin Sans FB" pitchFamily="34" charset="0"/>
                <a:cs typeface="Aharoni" pitchFamily="2" charset="-79"/>
              </a:rPr>
              <a:t>dengan</a:t>
            </a:r>
            <a:r>
              <a:rPr lang="en-US" b="1" dirty="0" smtClean="0">
                <a:latin typeface="Berlin Sans FB" pitchFamily="34" charset="0"/>
                <a:cs typeface="Aharoni" pitchFamily="2" charset="-79"/>
              </a:rPr>
              <a:t> </a:t>
            </a:r>
            <a:r>
              <a:rPr lang="en-US" b="1" dirty="0" err="1" smtClean="0">
                <a:latin typeface="Berlin Sans FB" pitchFamily="34" charset="0"/>
                <a:cs typeface="Aharoni" pitchFamily="2" charset="-79"/>
              </a:rPr>
              <a:t>keluarga</a:t>
            </a:r>
            <a:r>
              <a:rPr lang="en-US" b="1" dirty="0" smtClean="0">
                <a:latin typeface="Berlin Sans FB" pitchFamily="34" charset="0"/>
                <a:cs typeface="Aharoni" pitchFamily="2" charset="-79"/>
              </a:rPr>
              <a:t> </a:t>
            </a:r>
            <a:r>
              <a:rPr lang="en-US" b="1" dirty="0" err="1" smtClean="0">
                <a:latin typeface="Berlin Sans FB" pitchFamily="34" charset="0"/>
                <a:cs typeface="Aharoni" pitchFamily="2" charset="-79"/>
              </a:rPr>
              <a:t>dan</a:t>
            </a:r>
            <a:r>
              <a:rPr lang="en-US" b="1" dirty="0" smtClean="0">
                <a:latin typeface="Berlin Sans FB" pitchFamily="34" charset="0"/>
                <a:cs typeface="Aharoni" pitchFamily="2" charset="-79"/>
              </a:rPr>
              <a:t> orang lain</a:t>
            </a:r>
          </a:p>
          <a:p>
            <a:pPr algn="l">
              <a:buBlip>
                <a:blip r:embed="rId5"/>
              </a:buBlip>
            </a:pPr>
            <a:r>
              <a:rPr lang="en-US" b="1" dirty="0" err="1" smtClean="0">
                <a:latin typeface="Berlin Sans FB" pitchFamily="34" charset="0"/>
                <a:cs typeface="Aharoni" pitchFamily="2" charset="-79"/>
              </a:rPr>
              <a:t>Teknik</a:t>
            </a:r>
            <a:r>
              <a:rPr lang="en-US" b="1" dirty="0" smtClean="0">
                <a:latin typeface="Berlin Sans FB" pitchFamily="34" charset="0"/>
                <a:cs typeface="Aharoni" pitchFamily="2" charset="-79"/>
              </a:rPr>
              <a:t> </a:t>
            </a:r>
            <a:r>
              <a:rPr lang="en-US" b="1" dirty="0" err="1" smtClean="0">
                <a:latin typeface="Berlin Sans FB" pitchFamily="34" charset="0"/>
                <a:cs typeface="Aharoni" pitchFamily="2" charset="-79"/>
              </a:rPr>
              <a:t>asertif</a:t>
            </a:r>
            <a:endParaRPr lang="en-US" b="1" dirty="0" smtClean="0">
              <a:latin typeface="Berlin Sans FB" pitchFamily="34" charset="0"/>
              <a:cs typeface="Aharoni" pitchFamily="2" charset="-79"/>
            </a:endParaRPr>
          </a:p>
          <a:p>
            <a:pPr marL="101597" algn="l"/>
            <a:r>
              <a:rPr lang="en-US" b="1" dirty="0"/>
              <a:t>       </a:t>
            </a:r>
            <a:r>
              <a:rPr lang="en-US" b="1" dirty="0" err="1"/>
              <a:t>Sikap</a:t>
            </a:r>
            <a:r>
              <a:rPr lang="en-US" b="1" dirty="0"/>
              <a:t> </a:t>
            </a:r>
            <a:r>
              <a:rPr lang="en-US" b="1" dirty="0" err="1"/>
              <a:t>dapat</a:t>
            </a:r>
            <a:r>
              <a:rPr lang="en-US" b="1" dirty="0"/>
              <a:t> </a:t>
            </a:r>
            <a:r>
              <a:rPr lang="en-US" b="1" dirty="0" err="1"/>
              <a:t>menerima</a:t>
            </a:r>
            <a:r>
              <a:rPr lang="en-US" b="1" dirty="0"/>
              <a:t>, </a:t>
            </a:r>
            <a:r>
              <a:rPr lang="en-US" b="1" dirty="0" err="1"/>
              <a:t>memahami</a:t>
            </a:r>
            <a:r>
              <a:rPr lang="en-US" b="1" dirty="0"/>
              <a:t> </a:t>
            </a:r>
            <a:r>
              <a:rPr lang="en-US" b="1" dirty="0" err="1"/>
              <a:t>lawan</a:t>
            </a:r>
            <a:r>
              <a:rPr lang="en-US" b="1" dirty="0"/>
              <a:t> </a:t>
            </a:r>
            <a:r>
              <a:rPr lang="en-US" b="1" dirty="0" err="1"/>
              <a:t>bicara</a:t>
            </a:r>
            <a:endParaRPr lang="en-US" b="1" dirty="0"/>
          </a:p>
          <a:p>
            <a:pPr marL="101597" algn="l"/>
            <a:r>
              <a:rPr lang="en-US" b="1" dirty="0"/>
              <a:t>       </a:t>
            </a:r>
            <a:r>
              <a:rPr lang="en-US" b="1" dirty="0" err="1"/>
              <a:t>Menunjukkan</a:t>
            </a:r>
            <a:r>
              <a:rPr lang="en-US" b="1" dirty="0"/>
              <a:t> </a:t>
            </a:r>
            <a:r>
              <a:rPr lang="en-US" b="1" dirty="0" err="1"/>
              <a:t>sikap</a:t>
            </a:r>
            <a:r>
              <a:rPr lang="en-US" b="1" dirty="0"/>
              <a:t> </a:t>
            </a:r>
            <a:r>
              <a:rPr lang="en-US" b="1" dirty="0" err="1"/>
              <a:t>peduli</a:t>
            </a:r>
            <a:r>
              <a:rPr lang="en-US" b="1" dirty="0"/>
              <a:t>, </a:t>
            </a:r>
            <a:r>
              <a:rPr lang="en-US" b="1" dirty="0" err="1"/>
              <a:t>sabar</a:t>
            </a:r>
            <a:r>
              <a:rPr lang="en-US" b="1" dirty="0"/>
              <a:t> </a:t>
            </a:r>
            <a:r>
              <a:rPr lang="en-US" b="1" dirty="0" err="1"/>
              <a:t>mendengarkan</a:t>
            </a:r>
            <a:r>
              <a:rPr lang="en-US" b="1" dirty="0"/>
              <a:t> </a:t>
            </a:r>
            <a:r>
              <a:rPr lang="en-US" b="1" dirty="0" err="1"/>
              <a:t>dan</a:t>
            </a:r>
            <a:r>
              <a:rPr lang="en-US" b="1" dirty="0"/>
              <a:t>   </a:t>
            </a:r>
          </a:p>
          <a:p>
            <a:pPr marL="101597" algn="l"/>
            <a:r>
              <a:rPr lang="en-US" b="1" dirty="0"/>
              <a:t>       </a:t>
            </a:r>
            <a:r>
              <a:rPr lang="en-US" b="1" dirty="0" err="1"/>
              <a:t>memperhatikan</a:t>
            </a:r>
            <a:r>
              <a:rPr lang="en-US" b="1" dirty="0"/>
              <a:t> </a:t>
            </a:r>
            <a:r>
              <a:rPr lang="en-US" b="1" dirty="0" err="1"/>
              <a:t>ketika</a:t>
            </a:r>
            <a:r>
              <a:rPr lang="en-US" b="1" dirty="0"/>
              <a:t> </a:t>
            </a:r>
            <a:r>
              <a:rPr lang="en-US" b="1" dirty="0" err="1"/>
              <a:t>sedang</a:t>
            </a:r>
            <a:r>
              <a:rPr lang="en-US" b="1" dirty="0"/>
              <a:t> </a:t>
            </a:r>
            <a:r>
              <a:rPr lang="en-US" b="1" dirty="0" err="1"/>
              <a:t>berbicara</a:t>
            </a:r>
            <a:endParaRPr lang="en-US" b="1" dirty="0"/>
          </a:p>
          <a:p>
            <a:pPr algn="l">
              <a:buBlip>
                <a:blip r:embed="rId5"/>
              </a:buBlip>
            </a:pPr>
            <a:r>
              <a:rPr lang="en-US" b="1" dirty="0" err="1" smtClean="0">
                <a:latin typeface="Berlin Sans FB" pitchFamily="34" charset="0"/>
                <a:cs typeface="Aharoni" pitchFamily="2" charset="-79"/>
              </a:rPr>
              <a:t>Responsif</a:t>
            </a:r>
            <a:endParaRPr lang="en-US" b="1" dirty="0" smtClean="0">
              <a:latin typeface="Berlin Sans FB" pitchFamily="34" charset="0"/>
              <a:cs typeface="Aharoni" pitchFamily="2" charset="-79"/>
            </a:endParaRPr>
          </a:p>
          <a:p>
            <a:pPr marL="101597" algn="l"/>
            <a:r>
              <a:rPr lang="en-US" b="1" dirty="0"/>
              <a:t>      </a:t>
            </a:r>
            <a:r>
              <a:rPr lang="en-US" b="1" dirty="0" err="1"/>
              <a:t>Aktif</a:t>
            </a:r>
            <a:r>
              <a:rPr lang="en-US" b="1" dirty="0"/>
              <a:t>, </a:t>
            </a:r>
            <a:r>
              <a:rPr lang="en-US" b="1" dirty="0" err="1"/>
              <a:t>tidak</a:t>
            </a:r>
            <a:r>
              <a:rPr lang="en-US" b="1" dirty="0"/>
              <a:t> </a:t>
            </a:r>
            <a:r>
              <a:rPr lang="en-US" b="1" dirty="0" err="1"/>
              <a:t>menunggu</a:t>
            </a:r>
            <a:r>
              <a:rPr lang="en-US" b="1" dirty="0"/>
              <a:t> </a:t>
            </a:r>
            <a:r>
              <a:rPr lang="en-US" b="1" dirty="0" err="1"/>
              <a:t>lansia</a:t>
            </a:r>
            <a:r>
              <a:rPr lang="en-US" b="1" dirty="0"/>
              <a:t> </a:t>
            </a:r>
            <a:r>
              <a:rPr lang="en-US" b="1" dirty="0" err="1"/>
              <a:t>meminta</a:t>
            </a:r>
            <a:r>
              <a:rPr lang="en-US" b="1" dirty="0"/>
              <a:t> </a:t>
            </a:r>
            <a:r>
              <a:rPr lang="en-US" b="1" dirty="0" err="1"/>
              <a:t>bantuan</a:t>
            </a:r>
            <a:r>
              <a:rPr lang="en-US" b="1" dirty="0"/>
              <a:t> </a:t>
            </a:r>
            <a:r>
              <a:rPr lang="en-US" b="1" dirty="0" err="1"/>
              <a:t>sehingga</a:t>
            </a:r>
            <a:r>
              <a:rPr lang="en-US" b="1" dirty="0"/>
              <a:t>     </a:t>
            </a:r>
          </a:p>
          <a:p>
            <a:pPr marL="101597" algn="l"/>
            <a:r>
              <a:rPr lang="en-US" b="1" dirty="0"/>
              <a:t>      </a:t>
            </a:r>
            <a:r>
              <a:rPr lang="en-US" b="1" dirty="0" err="1"/>
              <a:t>menimbulkan</a:t>
            </a:r>
            <a:r>
              <a:rPr lang="en-US" b="1" dirty="0"/>
              <a:t> </a:t>
            </a:r>
            <a:r>
              <a:rPr lang="en-US" b="1" dirty="0" err="1"/>
              <a:t>perasaan</a:t>
            </a:r>
            <a:r>
              <a:rPr lang="en-US" b="1" dirty="0"/>
              <a:t> </a:t>
            </a:r>
            <a:r>
              <a:rPr lang="en-US" b="1" dirty="0" err="1"/>
              <a:t>tenang</a:t>
            </a:r>
            <a:endParaRPr lang="en-US" b="1" dirty="0"/>
          </a:p>
          <a:p>
            <a:pPr algn="l"/>
            <a:endParaRPr lang="en-US" dirty="0"/>
          </a:p>
        </p:txBody>
      </p:sp>
    </p:spTree>
    <p:extLst>
      <p:ext uri="{BB962C8B-B14F-4D97-AF65-F5344CB8AC3E}">
        <p14:creationId xmlns:p14="http://schemas.microsoft.com/office/powerpoint/2010/main" val="17747381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6382" y="264235"/>
            <a:ext cx="9144000" cy="931520"/>
          </a:xfrm>
        </p:spPr>
        <p:txBody>
          <a:bodyPr/>
          <a:lstStyle/>
          <a:p>
            <a:r>
              <a:rPr lang="en-US" b="1" dirty="0" err="1" smtClean="0"/>
              <a:t>Komunikasi</a:t>
            </a:r>
            <a:r>
              <a:rPr lang="en-US" b="1" dirty="0" smtClean="0"/>
              <a:t> </a:t>
            </a:r>
            <a:r>
              <a:rPr lang="en-US" b="1" dirty="0" err="1" smtClean="0"/>
              <a:t>Efektif</a:t>
            </a:r>
            <a:endParaRPr lang="en-US" dirty="0"/>
          </a:p>
        </p:txBody>
      </p:sp>
      <p:sp>
        <p:nvSpPr>
          <p:cNvPr id="3" name="Subtitle 2"/>
          <p:cNvSpPr>
            <a:spLocks noGrp="1"/>
          </p:cNvSpPr>
          <p:nvPr>
            <p:ph type="subTitle" idx="1"/>
          </p:nvPr>
        </p:nvSpPr>
        <p:spPr>
          <a:xfrm>
            <a:off x="815926" y="1913207"/>
            <a:ext cx="9415975" cy="3386797"/>
          </a:xfrm>
        </p:spPr>
        <p:txBody>
          <a:bodyPr>
            <a:normAutofit fontScale="92500" lnSpcReduction="20000"/>
          </a:bodyPr>
          <a:lstStyle/>
          <a:p>
            <a:pPr algn="l">
              <a:buBlip>
                <a:blip r:embed="rId3"/>
              </a:buBlip>
            </a:pPr>
            <a:r>
              <a:rPr lang="en-US" b="1" dirty="0" err="1" smtClean="0">
                <a:latin typeface="Berlin Sans FB" pitchFamily="34" charset="0"/>
                <a:cs typeface="Aharoni" pitchFamily="2" charset="-79"/>
              </a:rPr>
              <a:t>Fokus</a:t>
            </a:r>
            <a:endParaRPr lang="en-US" b="1" dirty="0" smtClean="0">
              <a:latin typeface="Berlin Sans FB" pitchFamily="34" charset="0"/>
              <a:cs typeface="Aharoni" pitchFamily="2" charset="-79"/>
            </a:endParaRPr>
          </a:p>
          <a:p>
            <a:pPr marL="101597" algn="l"/>
            <a:r>
              <a:rPr lang="en-US" b="1" dirty="0"/>
              <a:t>       </a:t>
            </a:r>
            <a:r>
              <a:rPr lang="en-US" b="1" dirty="0" err="1"/>
              <a:t>Tetap</a:t>
            </a:r>
            <a:r>
              <a:rPr lang="en-US" b="1" dirty="0"/>
              <a:t> </a:t>
            </a:r>
            <a:r>
              <a:rPr lang="en-US" b="1" dirty="0" err="1"/>
              <a:t>konsisten</a:t>
            </a:r>
            <a:r>
              <a:rPr lang="en-US" b="1" dirty="0"/>
              <a:t> </a:t>
            </a:r>
            <a:r>
              <a:rPr lang="en-US" b="1" dirty="0" err="1"/>
              <a:t>terhadap</a:t>
            </a:r>
            <a:r>
              <a:rPr lang="en-US" b="1" dirty="0"/>
              <a:t> </a:t>
            </a:r>
            <a:r>
              <a:rPr lang="en-US" b="1" dirty="0" err="1"/>
              <a:t>apa</a:t>
            </a:r>
            <a:r>
              <a:rPr lang="en-US" b="1" dirty="0"/>
              <a:t> yang </a:t>
            </a:r>
            <a:r>
              <a:rPr lang="en-US" b="1" dirty="0" err="1"/>
              <a:t>ingin</a:t>
            </a:r>
            <a:r>
              <a:rPr lang="en-US" b="1" dirty="0"/>
              <a:t> </a:t>
            </a:r>
            <a:r>
              <a:rPr lang="en-US" b="1" dirty="0" err="1"/>
              <a:t>disampaikan</a:t>
            </a:r>
            <a:r>
              <a:rPr lang="en-US" b="1" dirty="0"/>
              <a:t> </a:t>
            </a:r>
            <a:r>
              <a:rPr lang="en-US" b="1" dirty="0" err="1"/>
              <a:t>ketika</a:t>
            </a:r>
            <a:r>
              <a:rPr lang="en-US" b="1" dirty="0"/>
              <a:t>  </a:t>
            </a:r>
          </a:p>
          <a:p>
            <a:pPr marL="101597" algn="l"/>
            <a:r>
              <a:rPr lang="en-US" b="1" dirty="0"/>
              <a:t>       </a:t>
            </a:r>
            <a:r>
              <a:rPr lang="en-US" b="1" dirty="0" err="1"/>
              <a:t>berkomunikasi</a:t>
            </a:r>
            <a:endParaRPr lang="en-US" b="1" dirty="0"/>
          </a:p>
          <a:p>
            <a:pPr marL="101597" algn="l"/>
            <a:endParaRPr lang="en-US" b="1" dirty="0"/>
          </a:p>
          <a:p>
            <a:pPr algn="l">
              <a:buBlip>
                <a:blip r:embed="rId3"/>
              </a:buBlip>
            </a:pPr>
            <a:r>
              <a:rPr lang="en-US" b="1" dirty="0" err="1" smtClean="0">
                <a:latin typeface="Berlin Sans FB" pitchFamily="34" charset="0"/>
                <a:cs typeface="Aharoni" pitchFamily="2" charset="-79"/>
              </a:rPr>
              <a:t>Supportif</a:t>
            </a:r>
            <a:endParaRPr lang="en-US" b="1" dirty="0" smtClean="0">
              <a:latin typeface="Berlin Sans FB" pitchFamily="34" charset="0"/>
              <a:cs typeface="Aharoni" pitchFamily="2" charset="-79"/>
            </a:endParaRPr>
          </a:p>
          <a:p>
            <a:pPr marL="101597" algn="l"/>
            <a:r>
              <a:rPr lang="en-US" b="1" dirty="0"/>
              <a:t>      </a:t>
            </a:r>
            <a:r>
              <a:rPr lang="en-US" b="1" dirty="0" err="1"/>
              <a:t>Bersikap</a:t>
            </a:r>
            <a:r>
              <a:rPr lang="en-US" b="1" dirty="0"/>
              <a:t> </a:t>
            </a:r>
            <a:r>
              <a:rPr lang="en-US" b="1" dirty="0" err="1"/>
              <a:t>mendukung</a:t>
            </a:r>
            <a:r>
              <a:rPr lang="en-US" b="1" dirty="0"/>
              <a:t> (moral </a:t>
            </a:r>
            <a:r>
              <a:rPr lang="en-US" b="1" dirty="0" err="1"/>
              <a:t>maupun</a:t>
            </a:r>
            <a:r>
              <a:rPr lang="en-US" b="1" dirty="0"/>
              <a:t> </a:t>
            </a:r>
            <a:r>
              <a:rPr lang="en-US" b="1" dirty="0" err="1"/>
              <a:t>materiil</a:t>
            </a:r>
            <a:r>
              <a:rPr lang="en-US" b="1" dirty="0"/>
              <a:t>) agar </a:t>
            </a:r>
            <a:r>
              <a:rPr lang="en-US" b="1" dirty="0" err="1"/>
              <a:t>dapat</a:t>
            </a:r>
            <a:r>
              <a:rPr lang="en-US" b="1" dirty="0"/>
              <a:t> </a:t>
            </a:r>
          </a:p>
          <a:p>
            <a:pPr marL="101597" algn="l"/>
            <a:r>
              <a:rPr lang="en-US" b="1" dirty="0"/>
              <a:t>      </a:t>
            </a:r>
            <a:r>
              <a:rPr lang="en-US" b="1" dirty="0" err="1"/>
              <a:t>menumbuhkan</a:t>
            </a:r>
            <a:r>
              <a:rPr lang="en-US" b="1" dirty="0"/>
              <a:t> rasa </a:t>
            </a:r>
            <a:r>
              <a:rPr lang="en-US" b="1" dirty="0" err="1"/>
              <a:t>percaya</a:t>
            </a:r>
            <a:r>
              <a:rPr lang="en-US" b="1" dirty="0"/>
              <a:t> </a:t>
            </a:r>
            <a:r>
              <a:rPr lang="en-US" b="1" dirty="0" err="1"/>
              <a:t>diri</a:t>
            </a:r>
            <a:r>
              <a:rPr lang="en-US" b="1" dirty="0"/>
              <a:t> </a:t>
            </a:r>
            <a:r>
              <a:rPr lang="en-US" b="1" dirty="0" err="1"/>
              <a:t>lansia</a:t>
            </a:r>
            <a:r>
              <a:rPr lang="en-US" b="1" dirty="0"/>
              <a:t> </a:t>
            </a:r>
            <a:r>
              <a:rPr lang="en-US" b="1" dirty="0" err="1"/>
              <a:t>sehingga</a:t>
            </a:r>
            <a:r>
              <a:rPr lang="en-US" b="1" dirty="0"/>
              <a:t> </a:t>
            </a:r>
            <a:r>
              <a:rPr lang="en-US" b="1" dirty="0" err="1"/>
              <a:t>tidak</a:t>
            </a:r>
            <a:r>
              <a:rPr lang="en-US" b="1" dirty="0"/>
              <a:t> </a:t>
            </a:r>
            <a:r>
              <a:rPr lang="en-US" b="1" dirty="0" err="1"/>
              <a:t>merasa</a:t>
            </a:r>
            <a:r>
              <a:rPr lang="en-US" b="1" dirty="0"/>
              <a:t>     </a:t>
            </a:r>
          </a:p>
          <a:p>
            <a:pPr marL="101597" algn="l"/>
            <a:r>
              <a:rPr lang="en-US" b="1" dirty="0"/>
              <a:t>      </a:t>
            </a:r>
            <a:r>
              <a:rPr lang="en-US" b="1" dirty="0" err="1"/>
              <a:t>menjadi</a:t>
            </a:r>
            <a:r>
              <a:rPr lang="en-US" b="1" dirty="0"/>
              <a:t> </a:t>
            </a:r>
            <a:r>
              <a:rPr lang="en-US" b="1" dirty="0" err="1"/>
              <a:t>beban</a:t>
            </a:r>
            <a:r>
              <a:rPr lang="en-US" b="1" dirty="0"/>
              <a:t> </a:t>
            </a:r>
            <a:r>
              <a:rPr lang="en-US" b="1" dirty="0" err="1"/>
              <a:t>bagi</a:t>
            </a:r>
            <a:r>
              <a:rPr lang="en-US" b="1" dirty="0"/>
              <a:t> </a:t>
            </a:r>
            <a:r>
              <a:rPr lang="en-US" b="1" dirty="0" err="1"/>
              <a:t>keluarganya</a:t>
            </a:r>
            <a:r>
              <a:rPr lang="en-US" b="1" dirty="0"/>
              <a:t> </a:t>
            </a:r>
            <a:r>
              <a:rPr lang="en-US" b="1" dirty="0">
                <a:sym typeface="Wingdings" pitchFamily="2" charset="2"/>
              </a:rPr>
              <a:t> </a:t>
            </a:r>
            <a:r>
              <a:rPr lang="en-US" b="1" dirty="0" err="1">
                <a:sym typeface="Wingdings" pitchFamily="2" charset="2"/>
              </a:rPr>
              <a:t>lansia</a:t>
            </a:r>
            <a:r>
              <a:rPr lang="en-US" b="1" dirty="0">
                <a:sym typeface="Wingdings" pitchFamily="2" charset="2"/>
              </a:rPr>
              <a:t> </a:t>
            </a:r>
            <a:r>
              <a:rPr lang="en-US" b="1" dirty="0" err="1">
                <a:sym typeface="Wingdings" pitchFamily="2" charset="2"/>
              </a:rPr>
              <a:t>menjadi</a:t>
            </a:r>
            <a:r>
              <a:rPr lang="en-US" b="1" dirty="0">
                <a:sym typeface="Wingdings" pitchFamily="2" charset="2"/>
              </a:rPr>
              <a:t> </a:t>
            </a:r>
            <a:r>
              <a:rPr lang="en-US" b="1" dirty="0" err="1">
                <a:sym typeface="Wingdings" pitchFamily="2" charset="2"/>
              </a:rPr>
              <a:t>mandiri</a:t>
            </a:r>
            <a:r>
              <a:rPr lang="en-US" b="1" dirty="0">
                <a:sym typeface="Wingdings" pitchFamily="2" charset="2"/>
              </a:rPr>
              <a:t>  </a:t>
            </a:r>
          </a:p>
          <a:p>
            <a:pPr marL="101597" algn="l"/>
            <a:r>
              <a:rPr lang="en-US" b="1" dirty="0">
                <a:sym typeface="Wingdings" pitchFamily="2" charset="2"/>
              </a:rPr>
              <a:t>      </a:t>
            </a:r>
            <a:r>
              <a:rPr lang="en-US" b="1" dirty="0" err="1">
                <a:sym typeface="Wingdings" pitchFamily="2" charset="2"/>
              </a:rPr>
              <a:t>berkarya</a:t>
            </a:r>
            <a:r>
              <a:rPr lang="en-US" b="1" dirty="0">
                <a:sym typeface="Wingdings" pitchFamily="2" charset="2"/>
              </a:rPr>
              <a:t> </a:t>
            </a:r>
            <a:endParaRPr lang="en-US" b="1" dirty="0"/>
          </a:p>
          <a:p>
            <a:pPr algn="l"/>
            <a:endParaRPr lang="en-US" b="1" dirty="0"/>
          </a:p>
        </p:txBody>
      </p:sp>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backgroundRemoval t="1198" b="98204" l="4319" r="98339">
                        <a14:foregroundMark x1="17940" y1="23952" x2="17940" y2="23952"/>
                        <a14:foregroundMark x1="14950" y1="25150" x2="14950" y2="25150"/>
                        <a14:foregroundMark x1="17940" y1="29341" x2="17940" y2="29341"/>
                        <a14:foregroundMark x1="20930" y1="27545" x2="20930" y2="27545"/>
                        <a14:foregroundMark x1="19934" y1="25749" x2="19934" y2="25749"/>
                        <a14:foregroundMark x1="15615" y1="28743" x2="15615" y2="28743"/>
                        <a14:foregroundMark x1="14950" y1="27545" x2="14950" y2="27545"/>
                        <a14:foregroundMark x1="18605" y1="26946" x2="18605" y2="26946"/>
                        <a14:foregroundMark x1="20598" y1="23952" x2="20598" y2="23952"/>
                        <a14:foregroundMark x1="74419" y1="31737" x2="74419" y2="31737"/>
                        <a14:foregroundMark x1="69103" y1="18563" x2="69103" y2="18563"/>
                        <a14:foregroundMark x1="73754" y1="14371" x2="73754" y2="14371"/>
                        <a14:foregroundMark x1="69103" y1="27545" x2="69103" y2="27545"/>
                        <a14:foregroundMark x1="81395" y1="53892" x2="81395" y2="53892"/>
                        <a14:foregroundMark x1="68106" y1="28144" x2="68106" y2="28144"/>
                        <a14:foregroundMark x1="77409" y1="77246" x2="77409" y2="77246"/>
                        <a14:foregroundMark x1="82392" y1="79641" x2="82392" y2="79641"/>
                      </a14:backgroundRemoval>
                    </a14:imgEffect>
                  </a14:imgLayer>
                </a14:imgProps>
              </a:ext>
              <a:ext uri="{28A0092B-C50C-407E-A947-70E740481C1C}">
                <a14:useLocalDpi xmlns:a14="http://schemas.microsoft.com/office/drawing/2010/main" val="0"/>
              </a:ext>
            </a:extLst>
          </a:blip>
          <a:stretch>
            <a:fillRect/>
          </a:stretch>
        </p:blipFill>
        <p:spPr>
          <a:xfrm>
            <a:off x="7656655" y="4419600"/>
            <a:ext cx="5081673" cy="2819400"/>
          </a:xfrm>
          <a:prstGeom prst="rect">
            <a:avLst/>
          </a:prstGeom>
        </p:spPr>
      </p:pic>
    </p:spTree>
    <p:extLst>
      <p:ext uri="{BB962C8B-B14F-4D97-AF65-F5344CB8AC3E}">
        <p14:creationId xmlns:p14="http://schemas.microsoft.com/office/powerpoint/2010/main" val="4147147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6326" y="193895"/>
            <a:ext cx="9144000" cy="1015926"/>
          </a:xfrm>
        </p:spPr>
        <p:txBody>
          <a:bodyPr/>
          <a:lstStyle/>
          <a:p>
            <a:r>
              <a:rPr lang="en-US" b="1" dirty="0" smtClean="0"/>
              <a:t>	</a:t>
            </a:r>
            <a:r>
              <a:rPr lang="en-US" b="1" dirty="0" err="1" smtClean="0"/>
              <a:t>Komunikasi</a:t>
            </a:r>
            <a:r>
              <a:rPr lang="en-US" b="1" dirty="0" smtClean="0"/>
              <a:t> </a:t>
            </a:r>
            <a:r>
              <a:rPr lang="en-US" b="1" dirty="0" err="1" smtClean="0"/>
              <a:t>Efektif</a:t>
            </a:r>
            <a:endParaRPr lang="en-US" dirty="0"/>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1198" b="98204" l="4319" r="98339">
                        <a14:foregroundMark x1="17940" y1="23952" x2="17940" y2="23952"/>
                        <a14:foregroundMark x1="14950" y1="25150" x2="14950" y2="25150"/>
                        <a14:foregroundMark x1="17940" y1="29341" x2="17940" y2="29341"/>
                        <a14:foregroundMark x1="20930" y1="27545" x2="20930" y2="27545"/>
                        <a14:foregroundMark x1="19934" y1="25749" x2="19934" y2="25749"/>
                        <a14:foregroundMark x1="15615" y1="28743" x2="15615" y2="28743"/>
                        <a14:foregroundMark x1="14950" y1="27545" x2="14950" y2="27545"/>
                        <a14:foregroundMark x1="18605" y1="26946" x2="18605" y2="26946"/>
                        <a14:foregroundMark x1="20598" y1="23952" x2="20598" y2="23952"/>
                        <a14:foregroundMark x1="74419" y1="31737" x2="74419" y2="31737"/>
                        <a14:foregroundMark x1="69103" y1="18563" x2="69103" y2="18563"/>
                        <a14:foregroundMark x1="73754" y1="14371" x2="73754" y2="14371"/>
                        <a14:foregroundMark x1="69103" y1="27545" x2="69103" y2="27545"/>
                        <a14:foregroundMark x1="81395" y1="53892" x2="81395" y2="53892"/>
                        <a14:foregroundMark x1="68106" y1="28144" x2="68106" y2="28144"/>
                        <a14:foregroundMark x1="77409" y1="77246" x2="77409" y2="77246"/>
                        <a14:foregroundMark x1="82392" y1="79641" x2="82392" y2="79641"/>
                      </a14:backgroundRemoval>
                    </a14:imgEffect>
                  </a14:imgLayer>
                </a14:imgProps>
              </a:ext>
              <a:ext uri="{28A0092B-C50C-407E-A947-70E740481C1C}">
                <a14:useLocalDpi xmlns:a14="http://schemas.microsoft.com/office/drawing/2010/main" val="0"/>
              </a:ext>
            </a:extLst>
          </a:blip>
          <a:stretch>
            <a:fillRect/>
          </a:stretch>
        </p:blipFill>
        <p:spPr>
          <a:xfrm flipH="1">
            <a:off x="7364555" y="4406900"/>
            <a:ext cx="5081673" cy="2819400"/>
          </a:xfrm>
          <a:prstGeom prst="rect">
            <a:avLst/>
          </a:prstGeom>
        </p:spPr>
      </p:pic>
      <p:sp>
        <p:nvSpPr>
          <p:cNvPr id="3" name="Subtitle 2"/>
          <p:cNvSpPr>
            <a:spLocks noGrp="1"/>
          </p:cNvSpPr>
          <p:nvPr>
            <p:ph type="subTitle" idx="1"/>
          </p:nvPr>
        </p:nvSpPr>
        <p:spPr>
          <a:xfrm>
            <a:off x="905021" y="1702191"/>
            <a:ext cx="9144000" cy="4726744"/>
          </a:xfrm>
        </p:spPr>
        <p:txBody>
          <a:bodyPr>
            <a:normAutofit/>
          </a:bodyPr>
          <a:lstStyle/>
          <a:p>
            <a:pPr algn="l">
              <a:buBlip>
                <a:blip r:embed="rId5"/>
              </a:buBlip>
            </a:pPr>
            <a:r>
              <a:rPr lang="en-US" b="1" dirty="0" err="1" smtClean="0">
                <a:latin typeface="Berlin Sans FB" pitchFamily="34" charset="0"/>
                <a:cs typeface="Aharoni" pitchFamily="2" charset="-79"/>
              </a:rPr>
              <a:t>Klarifikasi</a:t>
            </a:r>
            <a:endParaRPr lang="en-US" b="1" dirty="0" smtClean="0">
              <a:latin typeface="Berlin Sans FB" pitchFamily="34" charset="0"/>
              <a:cs typeface="Aharoni" pitchFamily="2" charset="-79"/>
            </a:endParaRPr>
          </a:p>
          <a:p>
            <a:pPr marL="101597" algn="l"/>
            <a:r>
              <a:rPr lang="en-US" b="1" dirty="0"/>
              <a:t>      </a:t>
            </a:r>
            <a:r>
              <a:rPr lang="en-US" b="1" dirty="0" err="1"/>
              <a:t>Dilakukan</a:t>
            </a:r>
            <a:r>
              <a:rPr lang="en-US" b="1" dirty="0"/>
              <a:t> </a:t>
            </a:r>
            <a:r>
              <a:rPr lang="en-US" b="1" dirty="0" err="1"/>
              <a:t>dengan</a:t>
            </a:r>
            <a:r>
              <a:rPr lang="en-US" b="1" dirty="0"/>
              <a:t> </a:t>
            </a:r>
            <a:r>
              <a:rPr lang="en-US" b="1" dirty="0" err="1"/>
              <a:t>mengajukan</a:t>
            </a:r>
            <a:r>
              <a:rPr lang="en-US" b="1" dirty="0"/>
              <a:t> </a:t>
            </a:r>
            <a:r>
              <a:rPr lang="en-US" b="1" dirty="0" err="1"/>
              <a:t>pertanyaan</a:t>
            </a:r>
            <a:r>
              <a:rPr lang="en-US" b="1" dirty="0"/>
              <a:t> </a:t>
            </a:r>
            <a:r>
              <a:rPr lang="en-US" b="1" dirty="0" err="1"/>
              <a:t>ulang</a:t>
            </a:r>
            <a:r>
              <a:rPr lang="en-US" b="1" dirty="0"/>
              <a:t> </a:t>
            </a:r>
            <a:r>
              <a:rPr lang="en-US" b="1" dirty="0" err="1"/>
              <a:t>dan</a:t>
            </a:r>
            <a:r>
              <a:rPr lang="en-US" b="1" dirty="0"/>
              <a:t>  </a:t>
            </a:r>
          </a:p>
          <a:p>
            <a:pPr marL="101597" algn="l"/>
            <a:r>
              <a:rPr lang="en-US" b="1" dirty="0"/>
              <a:t>      </a:t>
            </a:r>
            <a:r>
              <a:rPr lang="en-US" b="1" dirty="0" err="1"/>
              <a:t>memberi</a:t>
            </a:r>
            <a:r>
              <a:rPr lang="en-US" b="1" dirty="0"/>
              <a:t> </a:t>
            </a:r>
            <a:r>
              <a:rPr lang="en-US" b="1" dirty="0" err="1"/>
              <a:t>penjelasan</a:t>
            </a:r>
            <a:r>
              <a:rPr lang="en-US" b="1" dirty="0"/>
              <a:t> </a:t>
            </a:r>
            <a:r>
              <a:rPr lang="en-US" b="1" dirty="0" err="1"/>
              <a:t>lebih</a:t>
            </a:r>
            <a:r>
              <a:rPr lang="en-US" b="1" dirty="0"/>
              <a:t> </a:t>
            </a:r>
            <a:r>
              <a:rPr lang="en-US" b="1" dirty="0" err="1"/>
              <a:t>dari</a:t>
            </a:r>
            <a:r>
              <a:rPr lang="en-US" b="1" dirty="0"/>
              <a:t> </a:t>
            </a:r>
            <a:r>
              <a:rPr lang="en-US" b="1" dirty="0" err="1"/>
              <a:t>satu</a:t>
            </a:r>
            <a:r>
              <a:rPr lang="en-US" b="1" dirty="0"/>
              <a:t> kali </a:t>
            </a:r>
            <a:r>
              <a:rPr lang="en-US" b="1" dirty="0">
                <a:sym typeface="Wingdings" pitchFamily="2" charset="2"/>
              </a:rPr>
              <a:t> </a:t>
            </a:r>
            <a:r>
              <a:rPr lang="en-US" b="1" dirty="0" err="1">
                <a:sym typeface="Wingdings" pitchFamily="2" charset="2"/>
              </a:rPr>
              <a:t>menciptakan</a:t>
            </a:r>
            <a:r>
              <a:rPr lang="en-US" b="1" dirty="0">
                <a:sym typeface="Wingdings" pitchFamily="2" charset="2"/>
              </a:rPr>
              <a:t> </a:t>
            </a:r>
          </a:p>
          <a:p>
            <a:pPr marL="101597" algn="l"/>
            <a:r>
              <a:rPr lang="en-US" b="1" dirty="0">
                <a:sym typeface="Wingdings" pitchFamily="2" charset="2"/>
              </a:rPr>
              <a:t>      </a:t>
            </a:r>
            <a:r>
              <a:rPr lang="en-US" b="1" dirty="0" err="1">
                <a:sym typeface="Wingdings" pitchFamily="2" charset="2"/>
              </a:rPr>
              <a:t>kesamaan</a:t>
            </a:r>
            <a:r>
              <a:rPr lang="en-US" b="1" dirty="0">
                <a:sym typeface="Wingdings" pitchFamily="2" charset="2"/>
              </a:rPr>
              <a:t> </a:t>
            </a:r>
            <a:r>
              <a:rPr lang="en-US" b="1" dirty="0" err="1">
                <a:sym typeface="Wingdings" pitchFamily="2" charset="2"/>
              </a:rPr>
              <a:t>pandangan</a:t>
            </a:r>
            <a:r>
              <a:rPr lang="en-US" b="1" dirty="0">
                <a:sym typeface="Wingdings" pitchFamily="2" charset="2"/>
              </a:rPr>
              <a:t>/</a:t>
            </a:r>
            <a:r>
              <a:rPr lang="en-US" b="1" dirty="0" err="1">
                <a:sym typeface="Wingdings" pitchFamily="2" charset="2"/>
              </a:rPr>
              <a:t>pendapat</a:t>
            </a:r>
            <a:endParaRPr lang="en-US" b="1" dirty="0">
              <a:sym typeface="Wingdings" pitchFamily="2" charset="2"/>
            </a:endParaRPr>
          </a:p>
          <a:p>
            <a:pPr marL="101597" algn="l"/>
            <a:endParaRPr lang="en-US" b="1" dirty="0"/>
          </a:p>
          <a:p>
            <a:pPr algn="l">
              <a:buBlip>
                <a:blip r:embed="rId5"/>
              </a:buBlip>
            </a:pPr>
            <a:r>
              <a:rPr lang="en-US" b="1" dirty="0" err="1" smtClean="0">
                <a:latin typeface="Berlin Sans FB" pitchFamily="34" charset="0"/>
                <a:cs typeface="Aharoni" pitchFamily="2" charset="-79"/>
              </a:rPr>
              <a:t>Sabar</a:t>
            </a:r>
            <a:r>
              <a:rPr lang="en-US" b="1" dirty="0" smtClean="0">
                <a:latin typeface="Berlin Sans FB" pitchFamily="34" charset="0"/>
                <a:cs typeface="Aharoni" pitchFamily="2" charset="-79"/>
              </a:rPr>
              <a:t> </a:t>
            </a:r>
            <a:r>
              <a:rPr lang="en-US" b="1" dirty="0" err="1" smtClean="0">
                <a:latin typeface="Berlin Sans FB" pitchFamily="34" charset="0"/>
                <a:cs typeface="Aharoni" pitchFamily="2" charset="-79"/>
              </a:rPr>
              <a:t>dan</a:t>
            </a:r>
            <a:r>
              <a:rPr lang="en-US" b="1" dirty="0" smtClean="0">
                <a:latin typeface="Berlin Sans FB" pitchFamily="34" charset="0"/>
                <a:cs typeface="Aharoni" pitchFamily="2" charset="-79"/>
              </a:rPr>
              <a:t> </a:t>
            </a:r>
            <a:r>
              <a:rPr lang="en-US" b="1" dirty="0" err="1" smtClean="0">
                <a:latin typeface="Berlin Sans FB" pitchFamily="34" charset="0"/>
                <a:cs typeface="Aharoni" pitchFamily="2" charset="-79"/>
              </a:rPr>
              <a:t>ikhlas</a:t>
            </a:r>
            <a:endParaRPr lang="en-US" b="1" dirty="0" smtClean="0">
              <a:latin typeface="Berlin Sans FB" pitchFamily="34" charset="0"/>
              <a:cs typeface="Aharoni" pitchFamily="2" charset="-79"/>
            </a:endParaRPr>
          </a:p>
          <a:p>
            <a:pPr marL="101597" algn="l"/>
            <a:r>
              <a:rPr lang="en-US" b="1" dirty="0"/>
              <a:t>      </a:t>
            </a:r>
            <a:r>
              <a:rPr lang="en-US" b="1" dirty="0">
                <a:sym typeface="Wingdings" pitchFamily="2" charset="2"/>
              </a:rPr>
              <a:t> </a:t>
            </a:r>
            <a:r>
              <a:rPr lang="en-US" b="1" dirty="0" err="1">
                <a:sym typeface="Wingdings" pitchFamily="2" charset="2"/>
              </a:rPr>
              <a:t>Sabar</a:t>
            </a:r>
            <a:r>
              <a:rPr lang="en-US" b="1" dirty="0">
                <a:sym typeface="Wingdings" pitchFamily="2" charset="2"/>
              </a:rPr>
              <a:t> </a:t>
            </a:r>
            <a:r>
              <a:rPr lang="en-US" b="1" dirty="0" err="1">
                <a:sym typeface="Wingdings" pitchFamily="2" charset="2"/>
              </a:rPr>
              <a:t>dan</a:t>
            </a:r>
            <a:r>
              <a:rPr lang="en-US" b="1" dirty="0">
                <a:sym typeface="Wingdings" pitchFamily="2" charset="2"/>
              </a:rPr>
              <a:t> </a:t>
            </a:r>
            <a:r>
              <a:rPr lang="en-US" b="1" dirty="0" err="1">
                <a:sym typeface="Wingdings" pitchFamily="2" charset="2"/>
              </a:rPr>
              <a:t>ikhlas</a:t>
            </a:r>
            <a:r>
              <a:rPr lang="en-US" b="1" dirty="0">
                <a:sym typeface="Wingdings" pitchFamily="2" charset="2"/>
              </a:rPr>
              <a:t> </a:t>
            </a:r>
            <a:r>
              <a:rPr lang="en-US" b="1" dirty="0" err="1">
                <a:sym typeface="Wingdings" pitchFamily="2" charset="2"/>
              </a:rPr>
              <a:t>dalam</a:t>
            </a:r>
            <a:r>
              <a:rPr lang="en-US" b="1" dirty="0">
                <a:sym typeface="Wingdings" pitchFamily="2" charset="2"/>
              </a:rPr>
              <a:t> </a:t>
            </a:r>
            <a:r>
              <a:rPr lang="en-US" b="1" dirty="0" err="1">
                <a:sym typeface="Wingdings" pitchFamily="2" charset="2"/>
              </a:rPr>
              <a:t>mendampingi</a:t>
            </a:r>
            <a:r>
              <a:rPr lang="en-US" b="1" dirty="0">
                <a:sym typeface="Wingdings" pitchFamily="2" charset="2"/>
              </a:rPr>
              <a:t> </a:t>
            </a:r>
            <a:r>
              <a:rPr lang="en-US" b="1" dirty="0" err="1">
                <a:sym typeface="Wingdings" pitchFamily="2" charset="2"/>
              </a:rPr>
              <a:t>lansia</a:t>
            </a:r>
            <a:r>
              <a:rPr lang="en-US" b="1" dirty="0">
                <a:sym typeface="Wingdings" pitchFamily="2" charset="2"/>
              </a:rPr>
              <a:t> </a:t>
            </a:r>
            <a:r>
              <a:rPr lang="en-US" b="1" dirty="0" err="1">
                <a:sym typeface="Wingdings" pitchFamily="2" charset="2"/>
              </a:rPr>
              <a:t>karena</a:t>
            </a:r>
            <a:r>
              <a:rPr lang="en-US" b="1" dirty="0">
                <a:sym typeface="Wingdings" pitchFamily="2" charset="2"/>
              </a:rPr>
              <a:t> </a:t>
            </a:r>
            <a:r>
              <a:rPr lang="en-US" b="1" dirty="0" err="1">
                <a:sym typeface="Wingdings" pitchFamily="2" charset="2"/>
              </a:rPr>
              <a:t>lansia</a:t>
            </a:r>
            <a:r>
              <a:rPr lang="en-US" b="1" dirty="0">
                <a:sym typeface="Wingdings" pitchFamily="2" charset="2"/>
              </a:rPr>
              <a:t> </a:t>
            </a:r>
          </a:p>
          <a:p>
            <a:pPr marL="101597" algn="l"/>
            <a:r>
              <a:rPr lang="en-US" b="1" dirty="0">
                <a:sym typeface="Wingdings" pitchFamily="2" charset="2"/>
              </a:rPr>
              <a:t>       </a:t>
            </a:r>
            <a:r>
              <a:rPr lang="en-US" b="1" dirty="0" err="1">
                <a:sym typeface="Wingdings" pitchFamily="2" charset="2"/>
              </a:rPr>
              <a:t>terkadang</a:t>
            </a:r>
            <a:r>
              <a:rPr lang="en-US" b="1" dirty="0">
                <a:sym typeface="Wingdings" pitchFamily="2" charset="2"/>
              </a:rPr>
              <a:t> </a:t>
            </a:r>
            <a:r>
              <a:rPr lang="en-US" b="1" dirty="0" err="1">
                <a:sym typeface="Wingdings" pitchFamily="2" charset="2"/>
              </a:rPr>
              <a:t>mengalami</a:t>
            </a:r>
            <a:r>
              <a:rPr lang="en-US" b="1" dirty="0">
                <a:sym typeface="Wingdings" pitchFamily="2" charset="2"/>
              </a:rPr>
              <a:t> </a:t>
            </a:r>
            <a:r>
              <a:rPr lang="en-US" b="1" dirty="0" err="1">
                <a:sym typeface="Wingdings" pitchFamily="2" charset="2"/>
              </a:rPr>
              <a:t>perubahan</a:t>
            </a:r>
            <a:r>
              <a:rPr lang="en-US" b="1" dirty="0">
                <a:sym typeface="Wingdings" pitchFamily="2" charset="2"/>
              </a:rPr>
              <a:t>  agar </a:t>
            </a:r>
            <a:r>
              <a:rPr lang="en-US" b="1" dirty="0" err="1">
                <a:sym typeface="Wingdings" pitchFamily="2" charset="2"/>
              </a:rPr>
              <a:t>tidak</a:t>
            </a:r>
            <a:r>
              <a:rPr lang="en-US" b="1" dirty="0">
                <a:sym typeface="Wingdings" pitchFamily="2" charset="2"/>
              </a:rPr>
              <a:t> </a:t>
            </a:r>
            <a:r>
              <a:rPr lang="en-US" b="1" dirty="0" err="1">
                <a:sym typeface="Wingdings" pitchFamily="2" charset="2"/>
              </a:rPr>
              <a:t>merusak</a:t>
            </a:r>
            <a:r>
              <a:rPr lang="en-US" b="1" dirty="0">
                <a:sym typeface="Wingdings" pitchFamily="2" charset="2"/>
              </a:rPr>
              <a:t> </a:t>
            </a:r>
          </a:p>
          <a:p>
            <a:pPr marL="101597" algn="l"/>
            <a:r>
              <a:rPr lang="en-US" b="1" dirty="0">
                <a:sym typeface="Wingdings" pitchFamily="2" charset="2"/>
              </a:rPr>
              <a:t>       </a:t>
            </a:r>
            <a:r>
              <a:rPr lang="en-US" b="1" dirty="0" err="1">
                <a:sym typeface="Wingdings" pitchFamily="2" charset="2"/>
              </a:rPr>
              <a:t>komunikasi</a:t>
            </a:r>
            <a:r>
              <a:rPr lang="en-US" b="1" dirty="0">
                <a:sym typeface="Wingdings" pitchFamily="2" charset="2"/>
              </a:rPr>
              <a:t> </a:t>
            </a:r>
            <a:r>
              <a:rPr lang="en-US" b="1" dirty="0" err="1">
                <a:sym typeface="Wingdings" pitchFamily="2" charset="2"/>
              </a:rPr>
              <a:t>dan</a:t>
            </a:r>
            <a:r>
              <a:rPr lang="en-US" b="1" dirty="0">
                <a:sym typeface="Wingdings" pitchFamily="2" charset="2"/>
              </a:rPr>
              <a:t> </a:t>
            </a:r>
            <a:r>
              <a:rPr lang="en-US" b="1" dirty="0" err="1">
                <a:sym typeface="Wingdings" pitchFamily="2" charset="2"/>
              </a:rPr>
              <a:t>hubungan</a:t>
            </a:r>
            <a:r>
              <a:rPr lang="en-US" b="1" dirty="0">
                <a:sym typeface="Wingdings" pitchFamily="2" charset="2"/>
              </a:rPr>
              <a:t> </a:t>
            </a:r>
            <a:r>
              <a:rPr lang="en-US" b="1" dirty="0" err="1">
                <a:sym typeface="Wingdings" pitchFamily="2" charset="2"/>
              </a:rPr>
              <a:t>dengan</a:t>
            </a:r>
            <a:r>
              <a:rPr lang="en-US" b="1" dirty="0">
                <a:sym typeface="Wingdings" pitchFamily="2" charset="2"/>
              </a:rPr>
              <a:t> </a:t>
            </a:r>
            <a:r>
              <a:rPr lang="en-US" b="1" dirty="0" err="1">
                <a:sym typeface="Wingdings" pitchFamily="2" charset="2"/>
              </a:rPr>
              <a:t>lansia</a:t>
            </a:r>
            <a:endParaRPr lang="en-US" b="1" dirty="0"/>
          </a:p>
          <a:p>
            <a:pPr algn="l"/>
            <a:endParaRPr lang="en-US" b="1" dirty="0"/>
          </a:p>
        </p:txBody>
      </p:sp>
    </p:spTree>
    <p:extLst>
      <p:ext uri="{BB962C8B-B14F-4D97-AF65-F5344CB8AC3E}">
        <p14:creationId xmlns:p14="http://schemas.microsoft.com/office/powerpoint/2010/main" val="20753608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871537"/>
          </a:xfrm>
        </p:spPr>
        <p:txBody>
          <a:bodyPr>
            <a:normAutofit fontScale="90000"/>
          </a:bodyPr>
          <a:lstStyle/>
          <a:p>
            <a:r>
              <a:rPr lang="en-US" b="1" dirty="0" err="1" smtClean="0"/>
              <a:t>Kesimpulan</a:t>
            </a:r>
            <a:endParaRPr lang="en-US" b="1" dirty="0"/>
          </a:p>
        </p:txBody>
      </p:sp>
      <p:sp>
        <p:nvSpPr>
          <p:cNvPr id="3" name="Subtitle 2"/>
          <p:cNvSpPr>
            <a:spLocks noGrp="1"/>
          </p:cNvSpPr>
          <p:nvPr>
            <p:ph type="subTitle" idx="1"/>
          </p:nvPr>
        </p:nvSpPr>
        <p:spPr>
          <a:xfrm>
            <a:off x="2984500" y="2489200"/>
            <a:ext cx="7683500" cy="2768600"/>
          </a:xfrm>
        </p:spPr>
        <p:txBody>
          <a:bodyPr/>
          <a:lstStyle/>
          <a:p>
            <a:pPr marL="342900" indent="-342900" algn="just">
              <a:buFont typeface="Wingdings" panose="05000000000000000000" pitchFamily="2" charset="2"/>
              <a:buChar char="v"/>
            </a:pPr>
            <a:r>
              <a:rPr lang="en-US" dirty="0" err="1" smtClean="0"/>
              <a:t>Lansia</a:t>
            </a:r>
            <a:r>
              <a:rPr lang="en-US" dirty="0" smtClean="0"/>
              <a:t> </a:t>
            </a:r>
            <a:r>
              <a:rPr lang="en-US" dirty="0" err="1" smtClean="0"/>
              <a:t>pada</a:t>
            </a:r>
            <a:r>
              <a:rPr lang="en-US" dirty="0" smtClean="0"/>
              <a:t> </a:t>
            </a:r>
            <a:r>
              <a:rPr lang="en-US" dirty="0" err="1" smtClean="0"/>
              <a:t>umumnya</a:t>
            </a:r>
            <a:r>
              <a:rPr lang="en-US" dirty="0" smtClean="0"/>
              <a:t> </a:t>
            </a:r>
            <a:r>
              <a:rPr lang="en-US" dirty="0" err="1" smtClean="0"/>
              <a:t>tinggal</a:t>
            </a:r>
            <a:r>
              <a:rPr lang="en-US" dirty="0" smtClean="0"/>
              <a:t> </a:t>
            </a:r>
            <a:r>
              <a:rPr lang="en-US" dirty="0" err="1" smtClean="0"/>
              <a:t>bersama</a:t>
            </a:r>
            <a:r>
              <a:rPr lang="en-US" dirty="0" smtClean="0"/>
              <a:t> </a:t>
            </a:r>
            <a:r>
              <a:rPr lang="en-US" dirty="0" err="1" smtClean="0"/>
              <a:t>keluarga</a:t>
            </a:r>
            <a:r>
              <a:rPr lang="en-US" dirty="0" smtClean="0"/>
              <a:t>, </a:t>
            </a:r>
            <a:r>
              <a:rPr lang="en-US" dirty="0" err="1" smtClean="0"/>
              <a:t>maka</a:t>
            </a:r>
            <a:r>
              <a:rPr lang="en-US" dirty="0" smtClean="0"/>
              <a:t> </a:t>
            </a:r>
            <a:r>
              <a:rPr lang="en-US" dirty="0" err="1" smtClean="0"/>
              <a:t>keluarga</a:t>
            </a:r>
            <a:r>
              <a:rPr lang="en-US" dirty="0" smtClean="0"/>
              <a:t> </a:t>
            </a:r>
            <a:r>
              <a:rPr lang="en-US" dirty="0" err="1" smtClean="0"/>
              <a:t>berperan</a:t>
            </a:r>
            <a:r>
              <a:rPr lang="en-US" dirty="0" smtClean="0"/>
              <a:t> </a:t>
            </a:r>
            <a:r>
              <a:rPr lang="en-US" dirty="0" err="1" smtClean="0"/>
              <a:t>dalam</a:t>
            </a:r>
            <a:r>
              <a:rPr lang="en-US" dirty="0" smtClean="0"/>
              <a:t> </a:t>
            </a:r>
            <a:r>
              <a:rPr lang="en-US" dirty="0" err="1" smtClean="0"/>
              <a:t>mendukung</a:t>
            </a:r>
            <a:r>
              <a:rPr lang="en-US" dirty="0" smtClean="0"/>
              <a:t>, </a:t>
            </a:r>
            <a:r>
              <a:rPr lang="en-US" dirty="0" err="1" smtClean="0"/>
              <a:t>mendampingi</a:t>
            </a:r>
            <a:r>
              <a:rPr lang="en-US" dirty="0" smtClean="0"/>
              <a:t>, </a:t>
            </a:r>
            <a:r>
              <a:rPr lang="en-US" dirty="0" err="1" smtClean="0"/>
              <a:t>merawat</a:t>
            </a:r>
            <a:r>
              <a:rPr lang="en-US" dirty="0" smtClean="0"/>
              <a:t> </a:t>
            </a:r>
            <a:r>
              <a:rPr lang="en-US" dirty="0" err="1" smtClean="0"/>
              <a:t>lansia</a:t>
            </a:r>
            <a:r>
              <a:rPr lang="en-US" dirty="0"/>
              <a:t> </a:t>
            </a:r>
            <a:r>
              <a:rPr lang="en-US" dirty="0" err="1" smtClean="0"/>
              <a:t>dengan</a:t>
            </a:r>
            <a:r>
              <a:rPr lang="en-US" dirty="0" smtClean="0"/>
              <a:t> </a:t>
            </a:r>
            <a:r>
              <a:rPr lang="en-US" dirty="0" err="1" smtClean="0"/>
              <a:t>penuh</a:t>
            </a:r>
            <a:r>
              <a:rPr lang="en-US" dirty="0" smtClean="0"/>
              <a:t> </a:t>
            </a:r>
            <a:r>
              <a:rPr lang="en-US" dirty="0" err="1" smtClean="0"/>
              <a:t>kasih</a:t>
            </a:r>
            <a:r>
              <a:rPr lang="en-US" dirty="0" smtClean="0"/>
              <a:t> saying.</a:t>
            </a:r>
          </a:p>
          <a:p>
            <a:pPr marL="342900" indent="-342900" algn="just">
              <a:buFont typeface="Wingdings" panose="05000000000000000000" pitchFamily="2" charset="2"/>
              <a:buChar char="v"/>
            </a:pPr>
            <a:endParaRPr lang="en-US" dirty="0"/>
          </a:p>
          <a:p>
            <a:pPr marL="342900" indent="-342900" algn="just">
              <a:buFont typeface="Wingdings" panose="05000000000000000000" pitchFamily="2" charset="2"/>
              <a:buChar char="v"/>
            </a:pPr>
            <a:r>
              <a:rPr lang="en-US" dirty="0" smtClean="0"/>
              <a:t>Bina </a:t>
            </a:r>
            <a:r>
              <a:rPr lang="en-US" dirty="0" err="1" smtClean="0"/>
              <a:t>Keluarga</a:t>
            </a:r>
            <a:r>
              <a:rPr lang="en-US" dirty="0" smtClean="0"/>
              <a:t> </a:t>
            </a:r>
            <a:r>
              <a:rPr lang="en-US" dirty="0" err="1" smtClean="0"/>
              <a:t>Lansia</a:t>
            </a:r>
            <a:r>
              <a:rPr lang="en-US" dirty="0" smtClean="0"/>
              <a:t> (BKL) </a:t>
            </a:r>
            <a:r>
              <a:rPr lang="en-US" dirty="0" err="1" smtClean="0"/>
              <a:t>adalah</a:t>
            </a:r>
            <a:r>
              <a:rPr lang="en-US" dirty="0" smtClean="0"/>
              <a:t> </a:t>
            </a:r>
            <a:r>
              <a:rPr lang="en-US" dirty="0" err="1" smtClean="0"/>
              <a:t>suatu</a:t>
            </a:r>
            <a:r>
              <a:rPr lang="en-US" dirty="0" smtClean="0"/>
              <a:t> </a:t>
            </a:r>
            <a:r>
              <a:rPr lang="en-US" dirty="0" err="1" smtClean="0"/>
              <a:t>strategi</a:t>
            </a:r>
            <a:r>
              <a:rPr lang="en-US" dirty="0" smtClean="0"/>
              <a:t> yang </a:t>
            </a:r>
            <a:r>
              <a:rPr lang="en-US" dirty="0" err="1" smtClean="0"/>
              <a:t>efektif</a:t>
            </a:r>
            <a:r>
              <a:rPr lang="en-US" dirty="0" smtClean="0"/>
              <a:t> </a:t>
            </a:r>
            <a:r>
              <a:rPr lang="en-US" dirty="0" err="1" smtClean="0"/>
              <a:t>untuk</a:t>
            </a:r>
            <a:r>
              <a:rPr lang="en-US" dirty="0" smtClean="0"/>
              <a:t> </a:t>
            </a:r>
            <a:r>
              <a:rPr lang="en-US" dirty="0" err="1" smtClean="0"/>
              <a:t>menciptakan</a:t>
            </a:r>
            <a:r>
              <a:rPr lang="en-US" dirty="0" smtClean="0"/>
              <a:t> </a:t>
            </a:r>
            <a:r>
              <a:rPr lang="en-US" dirty="0" err="1" smtClean="0"/>
              <a:t>lansia</a:t>
            </a:r>
            <a:r>
              <a:rPr lang="en-US" dirty="0" smtClean="0"/>
              <a:t> </a:t>
            </a:r>
            <a:r>
              <a:rPr lang="en-US" dirty="0" err="1" smtClean="0"/>
              <a:t>tangguh</a:t>
            </a:r>
            <a:r>
              <a:rPr lang="en-US" dirty="0" smtClean="0"/>
              <a:t> </a:t>
            </a:r>
            <a:r>
              <a:rPr lang="en-US" dirty="0" err="1" smtClean="0"/>
              <a:t>yaitu</a:t>
            </a:r>
            <a:r>
              <a:rPr lang="en-US" dirty="0" smtClean="0"/>
              <a:t> </a:t>
            </a:r>
            <a:r>
              <a:rPr lang="en-US" dirty="0" err="1" smtClean="0"/>
              <a:t>lansia</a:t>
            </a:r>
            <a:r>
              <a:rPr lang="en-US" dirty="0" smtClean="0"/>
              <a:t> yang </a:t>
            </a:r>
            <a:r>
              <a:rPr lang="en-US" dirty="0" err="1" smtClean="0"/>
              <a:t>sehat</a:t>
            </a:r>
            <a:r>
              <a:rPr lang="en-US" dirty="0" smtClean="0"/>
              <a:t>, </a:t>
            </a:r>
            <a:r>
              <a:rPr lang="en-US" dirty="0" err="1" smtClean="0"/>
              <a:t>produktif</a:t>
            </a:r>
            <a:r>
              <a:rPr lang="en-US" dirty="0" smtClean="0"/>
              <a:t> </a:t>
            </a:r>
            <a:r>
              <a:rPr lang="en-US" dirty="0" err="1" smtClean="0"/>
              <a:t>aktif</a:t>
            </a:r>
            <a:r>
              <a:rPr lang="en-US" dirty="0" smtClean="0"/>
              <a:t> </a:t>
            </a:r>
            <a:r>
              <a:rPr lang="en-US" dirty="0" err="1" smtClean="0"/>
              <a:t>dan</a:t>
            </a:r>
            <a:r>
              <a:rPr lang="en-US" dirty="0" smtClean="0"/>
              <a:t> </a:t>
            </a:r>
            <a:r>
              <a:rPr lang="en-US" dirty="0" err="1" smtClean="0"/>
              <a:t>mandiri</a:t>
            </a:r>
            <a:r>
              <a:rPr lang="en-US" dirty="0" smtClean="0"/>
              <a:t>.</a:t>
            </a:r>
            <a:endParaRPr lang="en-US" dirty="0"/>
          </a:p>
        </p:txBody>
      </p:sp>
      <p:pic>
        <p:nvPicPr>
          <p:cNvPr id="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725" l="0" r="100000">
                        <a14:foregroundMark x1="2609" y1="58219" x2="2609" y2="58219"/>
                        <a14:foregroundMark x1="15652" y1="51148" x2="15652" y2="51148"/>
                        <a14:foregroundMark x1="40761" y1="17998" x2="41304" y2="16713"/>
                        <a14:foregroundMark x1="38043" y1="4500" x2="38043" y2="4500"/>
                        <a14:foregroundMark x1="79891" y1="63361" x2="79891" y2="63361"/>
                        <a14:foregroundMark x1="83696" y1="42424" x2="83696" y2="42424"/>
                        <a14:foregroundMark x1="73913" y1="6795" x2="73913" y2="6795"/>
                      </a14:backgroundRemoval>
                    </a14:imgEffect>
                  </a14:imgLayer>
                </a14:imgProps>
              </a:ext>
              <a:ext uri="{28A0092B-C50C-407E-A947-70E740481C1C}">
                <a14:useLocalDpi xmlns:a14="http://schemas.microsoft.com/office/drawing/2010/main" val="0"/>
              </a:ext>
            </a:extLst>
          </a:blip>
          <a:srcRect/>
          <a:stretch>
            <a:fillRect/>
          </a:stretch>
        </p:blipFill>
        <p:spPr bwMode="auto">
          <a:xfrm>
            <a:off x="484621" y="1993900"/>
            <a:ext cx="2334779" cy="3948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72122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97866" y="3249636"/>
            <a:ext cx="4557932" cy="1111349"/>
          </a:xfrm>
        </p:spPr>
        <p:txBody>
          <a:bodyPr>
            <a:noAutofit/>
          </a:bodyPr>
          <a:lstStyle/>
          <a:p>
            <a:r>
              <a:rPr lang="en-US" sz="8000" dirty="0" smtClean="0">
                <a:ln w="0">
                  <a:solidFill>
                    <a:schemeClr val="tx1"/>
                  </a:solidFill>
                </a:ln>
                <a:effectLst>
                  <a:outerShdw blurRad="38100" dist="19050" dir="2700000" algn="tl" rotWithShape="0">
                    <a:schemeClr val="dk1">
                      <a:alpha val="40000"/>
                    </a:schemeClr>
                  </a:outerShdw>
                  <a:reflection blurRad="6350" stA="55000" endA="300" endPos="45500" dir="5400000" sy="-100000" algn="bl" rotWithShape="0"/>
                </a:effectLst>
                <a:latin typeface="Bahnschrift Light Condensed" panose="020B0502040204020203" pitchFamily="34" charset="0"/>
              </a:rPr>
              <a:t>TERIMAKASIH</a:t>
            </a:r>
            <a:endParaRPr lang="en-US" sz="8000" dirty="0">
              <a:ln w="0">
                <a:solidFill>
                  <a:schemeClr val="tx1"/>
                </a:solidFill>
              </a:ln>
              <a:effectLst>
                <a:outerShdw blurRad="38100" dist="19050" dir="2700000" algn="tl" rotWithShape="0">
                  <a:schemeClr val="dk1">
                    <a:alpha val="40000"/>
                  </a:schemeClr>
                </a:outerShdw>
                <a:reflection blurRad="6350" stA="55000" endA="300" endPos="45500" dir="5400000" sy="-100000" algn="bl" rotWithShape="0"/>
              </a:effectLst>
              <a:latin typeface="Bahnschrift Light Condensed" panose="020B0502040204020203" pitchFamily="34" charset="0"/>
            </a:endParaRPr>
          </a:p>
        </p:txBody>
      </p:sp>
      <p:pic>
        <p:nvPicPr>
          <p:cNvPr id="4" name="Picture 3"/>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556" b="94667" l="3556" r="98667">
                        <a14:foregroundMark x1="38667" y1="17333" x2="38667" y2="17333"/>
                        <a14:foregroundMark x1="55111" y1="70222" x2="55111" y2="70222"/>
                        <a14:backgroundMark x1="39111" y1="21333" x2="39111" y2="21333"/>
                        <a14:backgroundMark x1="44000" y1="28889" x2="44000" y2="28889"/>
                        <a14:backgroundMark x1="41778" y1="22667" x2="41778" y2="22667"/>
                        <a14:backgroundMark x1="61778" y1="21333" x2="61778" y2="21333"/>
                        <a14:backgroundMark x1="56000" y1="36444" x2="56000" y2="36444"/>
                        <a14:backgroundMark x1="59111" y1="42222" x2="59111" y2="42222"/>
                        <a14:backgroundMark x1="61333" y1="43556" x2="61333" y2="43556"/>
                        <a14:backgroundMark x1="44000" y1="36889" x2="44000" y2="36889"/>
                        <a14:backgroundMark x1="49333" y1="35111" x2="49333" y2="35111"/>
                        <a14:backgroundMark x1="42667" y1="40444" x2="42667" y2="40444"/>
                        <a14:backgroundMark x1="56889" y1="25333" x2="56889" y2="25333"/>
                        <a14:backgroundMark x1="27556" y1="62222" x2="27556" y2="62222"/>
                        <a14:backgroundMark x1="20889" y1="64000" x2="20889" y2="64000"/>
                        <a14:backgroundMark x1="71111" y1="63111" x2="71111" y2="63111"/>
                        <a14:backgroundMark x1="77333" y1="66667" x2="77333" y2="66667"/>
                      </a14:backgroundRemoval>
                    </a14:imgEffect>
                  </a14:imgLayer>
                </a14:imgProps>
              </a:ext>
              <a:ext uri="{28A0092B-C50C-407E-A947-70E740481C1C}">
                <a14:useLocalDpi xmlns:a14="http://schemas.microsoft.com/office/drawing/2010/main" val="0"/>
              </a:ext>
            </a:extLst>
          </a:blip>
          <a:srcRect/>
          <a:stretch>
            <a:fillRect/>
          </a:stretch>
        </p:blipFill>
        <p:spPr bwMode="auto">
          <a:xfrm>
            <a:off x="4850980" y="262447"/>
            <a:ext cx="2651703" cy="2973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66990" b="3106"/>
          <a:stretch/>
        </p:blipFill>
        <p:spPr bwMode="auto">
          <a:xfrm>
            <a:off x="596078" y="3334044"/>
            <a:ext cx="2104919" cy="3291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1806" r="33278" b="4107"/>
          <a:stretch/>
        </p:blipFill>
        <p:spPr bwMode="auto">
          <a:xfrm>
            <a:off x="9408912" y="360923"/>
            <a:ext cx="2349305" cy="343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backgroundRemoval t="556" b="97222" l="1172" r="96563">
                        <a14:foregroundMark x1="21406" y1="82083" x2="21406" y2="82083"/>
                        <a14:foregroundMark x1="29766" y1="83750" x2="29766" y2="83750"/>
                        <a14:foregroundMark x1="29688" y1="86389" x2="29688" y2="86389"/>
                        <a14:foregroundMark x1="27813" y1="86528" x2="27813" y2="86528"/>
                        <a14:foregroundMark x1="24688" y1="83333" x2="24688" y2="83333"/>
                        <a14:foregroundMark x1="21406" y1="83750" x2="21406" y2="83750"/>
                        <a14:foregroundMark x1="62656" y1="79861" x2="62656" y2="79861"/>
                        <a14:foregroundMark x1="65078" y1="83472" x2="65078" y2="83472"/>
                        <a14:foregroundMark x1="70156" y1="85556" x2="70156" y2="85556"/>
                        <a14:foregroundMark x1="4531" y1="63889" x2="4531" y2="63889"/>
                        <a14:foregroundMark x1="17188" y1="64306" x2="17188" y2="64306"/>
                        <a14:foregroundMark x1="93438" y1="64306" x2="93438" y2="64306"/>
                        <a14:foregroundMark x1="80859" y1="64306" x2="80859" y2="64306"/>
                        <a14:foregroundMark x1="17578" y1="62917" x2="17578" y2="62917"/>
                        <a14:foregroundMark x1="81328" y1="64444" x2="81328" y2="64444"/>
                        <a14:foregroundMark x1="93672" y1="64167" x2="93672" y2="64167"/>
                        <a14:foregroundMark x1="93594" y1="63611" x2="93594" y2="63611"/>
                        <a14:backgroundMark x1="23047" y1="79444" x2="23047" y2="79444"/>
                        <a14:backgroundMark x1="26172" y1="84167" x2="26172" y2="84167"/>
                        <a14:backgroundMark x1="25938" y1="82639" x2="25938" y2="82639"/>
                        <a14:backgroundMark x1="28750" y1="85972" x2="28750" y2="85972"/>
                        <a14:backgroundMark x1="59688" y1="62222" x2="59688" y2="62222"/>
                        <a14:backgroundMark x1="63906" y1="80972" x2="63906" y2="80972"/>
                        <a14:backgroundMark x1="64141" y1="85972" x2="64141" y2="85972"/>
                        <a14:backgroundMark x1="63906" y1="79028" x2="63906" y2="79028"/>
                        <a14:backgroundMark x1="71641" y1="85278" x2="71641" y2="85278"/>
                        <a14:backgroundMark x1="67031" y1="51944" x2="67031" y2="51944"/>
                        <a14:backgroundMark x1="70391" y1="51944" x2="70391" y2="51944"/>
                        <a14:backgroundMark x1="66953" y1="51111" x2="66953" y2="51111"/>
                        <a14:backgroundMark x1="67813" y1="52083" x2="67813" y2="52083"/>
                        <a14:backgroundMark x1="61016" y1="52361" x2="61016" y2="52361"/>
                        <a14:backgroundMark x1="61172" y1="51111" x2="61172" y2="51111"/>
                        <a14:backgroundMark x1="59219" y1="55972" x2="59219" y2="55972"/>
                        <a14:backgroundMark x1="59922" y1="60278" x2="59922" y2="60278"/>
                        <a14:backgroundMark x1="49844" y1="57500" x2="49844" y2="57500"/>
                        <a14:backgroundMark x1="46875" y1="55972" x2="46875" y2="55972"/>
                        <a14:backgroundMark x1="50078" y1="55972" x2="50078" y2="55972"/>
                        <a14:backgroundMark x1="49141" y1="50000" x2="49141" y2="50000"/>
                        <a14:backgroundMark x1="79609" y1="48472" x2="79609" y2="48472"/>
                        <a14:backgroundMark x1="82734" y1="48194" x2="82734" y2="48194"/>
                        <a14:backgroundMark x1="79609" y1="48056" x2="79609" y2="48056"/>
                        <a14:backgroundMark x1="91719" y1="47778" x2="91719" y2="47778"/>
                        <a14:backgroundMark x1="90938" y1="37083" x2="90938" y2="37083"/>
                        <a14:backgroundMark x1="36797" y1="36667" x2="36797" y2="36667"/>
                        <a14:backgroundMark x1="6719" y1="46944" x2="6719" y2="46944"/>
                        <a14:backgroundMark x1="15937" y1="48472" x2="15937" y2="48472"/>
                        <a14:backgroundMark x1="15781" y1="46944" x2="15781" y2="46944"/>
                        <a14:backgroundMark x1="6250" y1="49028" x2="6250" y2="49028"/>
                        <a14:backgroundMark x1="7031" y1="45694" x2="7031" y2="45694"/>
                        <a14:backgroundMark x1="18672" y1="48194" x2="18672" y2="48194"/>
                        <a14:backgroundMark x1="82813" y1="46944" x2="82813" y2="46944"/>
                        <a14:backgroundMark x1="81250" y1="40972" x2="81250" y2="40972"/>
                        <a14:backgroundMark x1="91563" y1="46667" x2="91563" y2="46667"/>
                        <a14:backgroundMark x1="91719" y1="46528" x2="91719" y2="46528"/>
                        <a14:backgroundMark x1="91563" y1="45833" x2="91563" y2="45833"/>
                        <a14:backgroundMark x1="60781" y1="47222" x2="60781" y2="47222"/>
                        <a14:backgroundMark x1="67891" y1="36667" x2="67891" y2="36667"/>
                        <a14:backgroundMark x1="9844" y1="35694" x2="9844" y2="35694"/>
                        <a14:backgroundMark x1="12891" y1="35556" x2="12891" y2="35556"/>
                        <a14:backgroundMark x1="17656" y1="40972" x2="17656" y2="40972"/>
                        <a14:backgroundMark x1="18750" y1="49028" x2="18750" y2="49028"/>
                        <a14:backgroundMark x1="18906" y1="47083" x2="18906" y2="47083"/>
                        <a14:backgroundMark x1="15781" y1="46250" x2="15781" y2="46250"/>
                        <a14:backgroundMark x1="15625" y1="45694" x2="15625" y2="45694"/>
                        <a14:backgroundMark x1="28359" y1="41944" x2="28359" y2="41944"/>
                        <a14:backgroundMark x1="7031" y1="44583" x2="7031" y2="44583"/>
                        <a14:backgroundMark x1="79453" y1="46389" x2="79453" y2="46389"/>
                        <a14:backgroundMark x1="82891" y1="45694" x2="82891" y2="45694"/>
                      </a14:backgroundRemoval>
                    </a14:imgEffect>
                  </a14:imgLayer>
                </a14:imgProps>
              </a:ext>
              <a:ext uri="{28A0092B-C50C-407E-A947-70E740481C1C}">
                <a14:useLocalDpi xmlns:a14="http://schemas.microsoft.com/office/drawing/2010/main" val="0"/>
              </a:ext>
            </a:extLst>
          </a:blip>
          <a:stretch>
            <a:fillRect/>
          </a:stretch>
        </p:blipFill>
        <p:spPr>
          <a:xfrm>
            <a:off x="6956981" y="4060721"/>
            <a:ext cx="5391371" cy="3032646"/>
          </a:xfrm>
          <a:prstGeom prst="rect">
            <a:avLst/>
          </a:prstGeom>
        </p:spPr>
      </p:pic>
    </p:spTree>
    <p:extLst>
      <p:ext uri="{BB962C8B-B14F-4D97-AF65-F5344CB8AC3E}">
        <p14:creationId xmlns:p14="http://schemas.microsoft.com/office/powerpoint/2010/main" val="4127284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36600" y="2019300"/>
            <a:ext cx="10718800" cy="3149600"/>
          </a:xfrm>
        </p:spPr>
        <p:txBody>
          <a:bodyPr/>
          <a:lstStyle/>
          <a:p>
            <a:pPr algn="l"/>
            <a:r>
              <a:rPr lang="en-US" dirty="0" err="1" smtClean="0"/>
              <a:t>Undang-Undang</a:t>
            </a:r>
            <a:r>
              <a:rPr lang="en-US" dirty="0" smtClean="0"/>
              <a:t> </a:t>
            </a:r>
            <a:r>
              <a:rPr lang="en-US" dirty="0" err="1" smtClean="0"/>
              <a:t>Nomor</a:t>
            </a:r>
            <a:r>
              <a:rPr lang="en-US" dirty="0" smtClean="0"/>
              <a:t> 13 </a:t>
            </a:r>
            <a:r>
              <a:rPr lang="en-US" dirty="0" err="1" smtClean="0"/>
              <a:t>Tahun</a:t>
            </a:r>
            <a:r>
              <a:rPr lang="en-US" dirty="0" smtClean="0"/>
              <a:t> 1998 </a:t>
            </a:r>
            <a:r>
              <a:rPr lang="en-US" dirty="0" err="1" smtClean="0"/>
              <a:t>tentang</a:t>
            </a:r>
            <a:r>
              <a:rPr lang="en-US" dirty="0" smtClean="0"/>
              <a:t> </a:t>
            </a:r>
            <a:r>
              <a:rPr lang="en-US" dirty="0" err="1" smtClean="0"/>
              <a:t>Kesejahteraan</a:t>
            </a:r>
            <a:r>
              <a:rPr lang="en-US" dirty="0" smtClean="0"/>
              <a:t> </a:t>
            </a:r>
            <a:r>
              <a:rPr lang="en-US" dirty="0" err="1" smtClean="0"/>
              <a:t>Lanjut</a:t>
            </a:r>
            <a:r>
              <a:rPr lang="en-US" dirty="0" smtClean="0"/>
              <a:t> </a:t>
            </a:r>
            <a:r>
              <a:rPr lang="en-US" dirty="0" err="1" smtClean="0"/>
              <a:t>Usia</a:t>
            </a:r>
            <a:endParaRPr lang="en-US" dirty="0" smtClean="0"/>
          </a:p>
          <a:p>
            <a:pPr marL="342900" indent="-342900" algn="l">
              <a:buFont typeface="Arial" panose="020B0604020202020204" pitchFamily="34" charset="0"/>
              <a:buChar char="•"/>
            </a:pPr>
            <a:endParaRPr lang="en-US" dirty="0" smtClean="0"/>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r>
              <a:rPr lang="en-US" dirty="0" smtClean="0"/>
              <a:t>Batas </a:t>
            </a:r>
            <a:r>
              <a:rPr lang="en-US" dirty="0" err="1" smtClean="0"/>
              <a:t>usia</a:t>
            </a:r>
            <a:r>
              <a:rPr lang="en-US" dirty="0" smtClean="0"/>
              <a:t> 60 </a:t>
            </a:r>
            <a:r>
              <a:rPr lang="en-US" dirty="0" err="1" smtClean="0"/>
              <a:t>tahun</a:t>
            </a:r>
            <a:r>
              <a:rPr lang="en-US" dirty="0" smtClean="0"/>
              <a:t> 			di </a:t>
            </a:r>
            <a:r>
              <a:rPr lang="en-US" dirty="0" err="1" smtClean="0"/>
              <a:t>usulkan</a:t>
            </a:r>
            <a:r>
              <a:rPr lang="en-US" dirty="0" smtClean="0"/>
              <a:t> 65 </a:t>
            </a:r>
            <a:r>
              <a:rPr lang="en-US" dirty="0" err="1" smtClean="0"/>
              <a:t>tahun</a:t>
            </a:r>
            <a:r>
              <a:rPr lang="en-US" dirty="0" smtClean="0"/>
              <a:t> </a:t>
            </a:r>
            <a:r>
              <a:rPr lang="en-US" dirty="0" err="1" smtClean="0"/>
              <a:t>oleh</a:t>
            </a:r>
            <a:r>
              <a:rPr lang="en-US" dirty="0" smtClean="0"/>
              <a:t> </a:t>
            </a:r>
            <a:r>
              <a:rPr lang="en-US" dirty="0" err="1" smtClean="0"/>
              <a:t>Kemensos</a:t>
            </a:r>
            <a:endParaRPr lang="en-US" dirty="0"/>
          </a:p>
        </p:txBody>
      </p:sp>
      <p:sp>
        <p:nvSpPr>
          <p:cNvPr id="4" name="Right Arrow 3"/>
          <p:cNvSpPr/>
          <p:nvPr/>
        </p:nvSpPr>
        <p:spPr>
          <a:xfrm>
            <a:off x="3873500" y="3416300"/>
            <a:ext cx="2222500" cy="3556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601663"/>
            <a:ext cx="9144000" cy="871537"/>
          </a:xfrm>
        </p:spPr>
        <p:txBody>
          <a:bodyPr>
            <a:normAutofit fontScale="90000"/>
          </a:bodyPr>
          <a:lstStyle/>
          <a:p>
            <a:r>
              <a:rPr lang="en-US" dirty="0" err="1" smtClean="0"/>
              <a:t>Landasan</a:t>
            </a:r>
            <a:r>
              <a:rPr lang="en-US" dirty="0" smtClean="0"/>
              <a:t> </a:t>
            </a:r>
            <a:r>
              <a:rPr lang="en-US" dirty="0" err="1" smtClean="0"/>
              <a:t>Hukum</a:t>
            </a:r>
            <a:r>
              <a:rPr lang="en-US" dirty="0" smtClean="0"/>
              <a:t> </a:t>
            </a:r>
            <a:endParaRPr lang="en-US" dirty="0"/>
          </a:p>
        </p:txBody>
      </p:sp>
    </p:spTree>
    <p:extLst>
      <p:ext uri="{BB962C8B-B14F-4D97-AF65-F5344CB8AC3E}">
        <p14:creationId xmlns:p14="http://schemas.microsoft.com/office/powerpoint/2010/main" val="2849402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39775"/>
          </a:xfrm>
        </p:spPr>
        <p:txBody>
          <a:bodyPr/>
          <a:lstStyle/>
          <a:p>
            <a:pPr algn="ctr"/>
            <a:r>
              <a:rPr lang="en-US" b="1" dirty="0" err="1" smtClean="0"/>
              <a:t>Angka</a:t>
            </a:r>
            <a:r>
              <a:rPr lang="en-US" b="1" dirty="0" smtClean="0"/>
              <a:t> </a:t>
            </a:r>
            <a:r>
              <a:rPr lang="en-US" b="1" dirty="0" err="1" smtClean="0"/>
              <a:t>Harapan</a:t>
            </a:r>
            <a:r>
              <a:rPr lang="en-US" b="1" dirty="0" smtClean="0"/>
              <a:t> </a:t>
            </a:r>
            <a:r>
              <a:rPr lang="en-US" b="1" dirty="0" err="1" smtClean="0"/>
              <a:t>Hidup</a:t>
            </a:r>
            <a:endParaRPr lang="en-US" b="1" dirty="0"/>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1850055234"/>
              </p:ext>
            </p:extLst>
          </p:nvPr>
        </p:nvGraphicFramePr>
        <p:xfrm>
          <a:off x="0" y="1231900"/>
          <a:ext cx="12192000" cy="56260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514227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9450" y="512763"/>
            <a:ext cx="10833100" cy="592137"/>
          </a:xfrm>
        </p:spPr>
        <p:txBody>
          <a:bodyPr>
            <a:noAutofit/>
          </a:bodyPr>
          <a:lstStyle/>
          <a:p>
            <a:endParaRPr lang="en-US" sz="4400" b="1" dirty="0"/>
          </a:p>
        </p:txBody>
      </p:sp>
      <p:sp>
        <p:nvSpPr>
          <p:cNvPr id="3" name="Subtitle 2"/>
          <p:cNvSpPr>
            <a:spLocks noGrp="1"/>
          </p:cNvSpPr>
          <p:nvPr>
            <p:ph type="subTitle" idx="1"/>
          </p:nvPr>
        </p:nvSpPr>
        <p:spPr>
          <a:xfrm>
            <a:off x="679450" y="1562100"/>
            <a:ext cx="10833100" cy="3695700"/>
          </a:xfrm>
        </p:spPr>
        <p:txBody>
          <a:bodyPr/>
          <a:lstStyle/>
          <a:p>
            <a:pPr marL="342900" indent="-342900" algn="l">
              <a:buFont typeface="Wingdings" panose="05000000000000000000" pitchFamily="2" charset="2"/>
              <a:buChar char="v"/>
            </a:pPr>
            <a:r>
              <a:rPr lang="en-US" b="1" dirty="0"/>
              <a:t>Survey </a:t>
            </a:r>
            <a:r>
              <a:rPr lang="en-US" b="1" dirty="0" err="1"/>
              <a:t>Sosial</a:t>
            </a:r>
            <a:r>
              <a:rPr lang="en-US" b="1" dirty="0"/>
              <a:t> </a:t>
            </a:r>
            <a:r>
              <a:rPr lang="en-US" b="1" dirty="0" err="1"/>
              <a:t>Ekonomi</a:t>
            </a:r>
            <a:r>
              <a:rPr lang="en-US" b="1" dirty="0"/>
              <a:t> Nasional (</a:t>
            </a:r>
            <a:r>
              <a:rPr lang="en-US" b="1" dirty="0" err="1"/>
              <a:t>Susenas</a:t>
            </a:r>
            <a:r>
              <a:rPr lang="en-US" b="1" dirty="0"/>
              <a:t>) 2018</a:t>
            </a:r>
            <a:endParaRPr lang="en-US" dirty="0" smtClean="0"/>
          </a:p>
          <a:p>
            <a:pPr algn="l"/>
            <a:r>
              <a:rPr lang="en-US" dirty="0" err="1" smtClean="0"/>
              <a:t>Jumlah</a:t>
            </a:r>
            <a:r>
              <a:rPr lang="en-US" dirty="0" smtClean="0"/>
              <a:t> </a:t>
            </a:r>
            <a:r>
              <a:rPr lang="en-US" dirty="0" err="1" smtClean="0"/>
              <a:t>Lansia</a:t>
            </a:r>
            <a:r>
              <a:rPr lang="en-US" dirty="0" smtClean="0"/>
              <a:t> Indonesia 24 </a:t>
            </a:r>
            <a:r>
              <a:rPr lang="en-US" dirty="0" err="1" smtClean="0"/>
              <a:t>Juta</a:t>
            </a:r>
            <a:r>
              <a:rPr lang="en-US" dirty="0" smtClean="0"/>
              <a:t> </a:t>
            </a:r>
            <a:r>
              <a:rPr lang="en-US" dirty="0" err="1" smtClean="0"/>
              <a:t>Jiwa</a:t>
            </a:r>
            <a:r>
              <a:rPr lang="en-US" dirty="0" smtClean="0"/>
              <a:t> (9,05%) </a:t>
            </a:r>
            <a:r>
              <a:rPr lang="en-US" dirty="0" err="1" smtClean="0"/>
              <a:t>dari</a:t>
            </a:r>
            <a:r>
              <a:rPr lang="en-US" dirty="0" smtClean="0"/>
              <a:t> 265 </a:t>
            </a:r>
            <a:r>
              <a:rPr lang="en-US" dirty="0" err="1" smtClean="0"/>
              <a:t>Juta</a:t>
            </a:r>
            <a:r>
              <a:rPr lang="en-US" dirty="0" smtClean="0"/>
              <a:t> </a:t>
            </a:r>
            <a:r>
              <a:rPr lang="en-US" dirty="0" err="1" smtClean="0"/>
              <a:t>penduduk</a:t>
            </a:r>
            <a:r>
              <a:rPr lang="en-US" dirty="0" smtClean="0"/>
              <a:t>, 20,4 </a:t>
            </a:r>
            <a:r>
              <a:rPr lang="en-US" dirty="0" err="1" smtClean="0"/>
              <a:t>Juta</a:t>
            </a:r>
            <a:r>
              <a:rPr lang="en-US" dirty="0" smtClean="0"/>
              <a:t> </a:t>
            </a:r>
            <a:r>
              <a:rPr lang="en-US" dirty="0" err="1" smtClean="0"/>
              <a:t>Jiwa</a:t>
            </a:r>
            <a:r>
              <a:rPr lang="en-US" dirty="0" smtClean="0"/>
              <a:t> (85%) </a:t>
            </a:r>
            <a:r>
              <a:rPr lang="en-US" dirty="0" err="1" smtClean="0"/>
              <a:t>Lansia</a:t>
            </a:r>
            <a:r>
              <a:rPr lang="en-US" dirty="0" smtClean="0"/>
              <a:t> </a:t>
            </a:r>
            <a:r>
              <a:rPr lang="en-US" dirty="0" err="1" smtClean="0"/>
              <a:t>Potensial</a:t>
            </a:r>
            <a:endParaRPr lang="en-US" dirty="0" smtClean="0"/>
          </a:p>
          <a:p>
            <a:pPr algn="l"/>
            <a:endParaRPr lang="en-US" dirty="0"/>
          </a:p>
          <a:p>
            <a:pPr marL="342900" indent="-342900" algn="l">
              <a:buFont typeface="Wingdings" panose="05000000000000000000" pitchFamily="2" charset="2"/>
              <a:buChar char="v"/>
            </a:pPr>
            <a:r>
              <a:rPr lang="en-US" dirty="0" smtClean="0"/>
              <a:t>BPS 2019, </a:t>
            </a:r>
            <a:r>
              <a:rPr lang="en-US" dirty="0" err="1" smtClean="0"/>
              <a:t>Jumlah</a:t>
            </a:r>
            <a:r>
              <a:rPr lang="en-US" dirty="0" smtClean="0"/>
              <a:t> </a:t>
            </a:r>
            <a:r>
              <a:rPr lang="en-US" dirty="0" err="1" smtClean="0"/>
              <a:t>Lansia</a:t>
            </a:r>
            <a:r>
              <a:rPr lang="en-US" dirty="0" smtClean="0"/>
              <a:t> Indonesia 25,66 </a:t>
            </a:r>
            <a:r>
              <a:rPr lang="en-US" dirty="0" err="1" smtClean="0"/>
              <a:t>Juta</a:t>
            </a:r>
            <a:r>
              <a:rPr lang="en-US" dirty="0" smtClean="0"/>
              <a:t> </a:t>
            </a:r>
            <a:r>
              <a:rPr lang="en-US" dirty="0" err="1" smtClean="0"/>
              <a:t>Jiwa</a:t>
            </a:r>
            <a:r>
              <a:rPr lang="en-US" dirty="0" smtClean="0"/>
              <a:t> (9,6%) </a:t>
            </a:r>
            <a:r>
              <a:rPr lang="en-US" dirty="0" err="1" smtClean="0"/>
              <a:t>dari</a:t>
            </a:r>
            <a:r>
              <a:rPr lang="en-US" dirty="0" smtClean="0"/>
              <a:t> </a:t>
            </a:r>
            <a:r>
              <a:rPr lang="en-US" dirty="0" err="1" smtClean="0"/>
              <a:t>jumlah</a:t>
            </a:r>
            <a:r>
              <a:rPr lang="en-US" dirty="0" smtClean="0"/>
              <a:t> </a:t>
            </a:r>
            <a:r>
              <a:rPr lang="en-US" dirty="0" err="1" smtClean="0"/>
              <a:t>penduduk</a:t>
            </a:r>
            <a:r>
              <a:rPr lang="en-US" dirty="0" smtClean="0"/>
              <a:t> </a:t>
            </a:r>
            <a:r>
              <a:rPr lang="en-US" dirty="0" err="1" smtClean="0"/>
              <a:t>dan</a:t>
            </a:r>
            <a:r>
              <a:rPr lang="en-US" dirty="0" smtClean="0"/>
              <a:t> 26,20% </a:t>
            </a:r>
            <a:r>
              <a:rPr lang="en-US" dirty="0" err="1" smtClean="0"/>
              <a:t>mengalami</a:t>
            </a:r>
            <a:r>
              <a:rPr lang="en-US" dirty="0" smtClean="0"/>
              <a:t> </a:t>
            </a:r>
            <a:r>
              <a:rPr lang="en-US" dirty="0" err="1" smtClean="0"/>
              <a:t>sakit</a:t>
            </a:r>
            <a:endParaRPr lang="en-US" dirty="0"/>
          </a:p>
        </p:txBody>
      </p:sp>
    </p:spTree>
    <p:extLst>
      <p:ext uri="{BB962C8B-B14F-4D97-AF65-F5344CB8AC3E}">
        <p14:creationId xmlns:p14="http://schemas.microsoft.com/office/powerpoint/2010/main" val="27029214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58763"/>
            <a:ext cx="10693400" cy="871537"/>
          </a:xfrm>
        </p:spPr>
        <p:txBody>
          <a:bodyPr>
            <a:normAutofit fontScale="90000"/>
          </a:bodyPr>
          <a:lstStyle/>
          <a:p>
            <a:r>
              <a:rPr lang="en-US" dirty="0" err="1" smtClean="0"/>
              <a:t>Ciri-Ciri</a:t>
            </a:r>
            <a:r>
              <a:rPr lang="en-US" dirty="0" smtClean="0"/>
              <a:t> </a:t>
            </a:r>
            <a:r>
              <a:rPr lang="en-US" dirty="0" err="1" smtClean="0"/>
              <a:t>Perubahan</a:t>
            </a:r>
            <a:endParaRPr lang="en-US" dirty="0"/>
          </a:p>
        </p:txBody>
      </p:sp>
      <p:sp>
        <p:nvSpPr>
          <p:cNvPr id="3" name="Subtitle 2"/>
          <p:cNvSpPr>
            <a:spLocks noGrp="1"/>
          </p:cNvSpPr>
          <p:nvPr>
            <p:ph type="subTitle" idx="1"/>
          </p:nvPr>
        </p:nvSpPr>
        <p:spPr>
          <a:xfrm>
            <a:off x="596900" y="1574800"/>
            <a:ext cx="11074400" cy="3632200"/>
          </a:xfrm>
        </p:spPr>
        <p:txBody>
          <a:bodyPr>
            <a:normAutofit/>
          </a:bodyPr>
          <a:lstStyle/>
          <a:p>
            <a:pPr marL="342900" indent="-342900" algn="l">
              <a:buFont typeface="Calibri" panose="020F0502020204030204" pitchFamily="34" charset="0"/>
              <a:buChar char="›"/>
            </a:pPr>
            <a:r>
              <a:rPr lang="en-US" dirty="0" err="1" smtClean="0"/>
              <a:t>Perubahan</a:t>
            </a:r>
            <a:r>
              <a:rPr lang="en-US" dirty="0" smtClean="0"/>
              <a:t> </a:t>
            </a:r>
            <a:r>
              <a:rPr lang="en-US" dirty="0" err="1" smtClean="0"/>
              <a:t>Fisik</a:t>
            </a:r>
            <a:r>
              <a:rPr lang="en-US" dirty="0" smtClean="0"/>
              <a:t>		</a:t>
            </a:r>
          </a:p>
          <a:p>
            <a:pPr algn="l"/>
            <a:endParaRPr lang="en-US" dirty="0" smtClean="0"/>
          </a:p>
          <a:p>
            <a:pPr marL="342900" indent="-342900" algn="l">
              <a:buFont typeface="Calibri" panose="020F0502020204030204" pitchFamily="34" charset="0"/>
              <a:buChar char="›"/>
            </a:pPr>
            <a:r>
              <a:rPr lang="en-US" dirty="0" err="1" smtClean="0"/>
              <a:t>Perubahan</a:t>
            </a:r>
            <a:r>
              <a:rPr lang="en-US" dirty="0" smtClean="0"/>
              <a:t> Mental		    </a:t>
            </a:r>
          </a:p>
          <a:p>
            <a:pPr marL="342900" indent="-342900" algn="l">
              <a:buFont typeface="Calibri" panose="020F0502020204030204" pitchFamily="34" charset="0"/>
              <a:buChar char="›"/>
            </a:pPr>
            <a:endParaRPr lang="en-US" dirty="0"/>
          </a:p>
          <a:p>
            <a:pPr marL="342900" indent="-342900" algn="l">
              <a:buFont typeface="Calibri" panose="020F0502020204030204" pitchFamily="34" charset="0"/>
              <a:buChar char="›"/>
            </a:pPr>
            <a:r>
              <a:rPr lang="en-US" dirty="0" err="1" smtClean="0"/>
              <a:t>Perubahan</a:t>
            </a:r>
            <a:r>
              <a:rPr lang="en-US" dirty="0" smtClean="0"/>
              <a:t> </a:t>
            </a:r>
            <a:r>
              <a:rPr lang="en-US" dirty="0" err="1" smtClean="0"/>
              <a:t>Sosial</a:t>
            </a:r>
            <a:r>
              <a:rPr lang="en-US" dirty="0" smtClean="0"/>
              <a:t> 		</a:t>
            </a:r>
          </a:p>
          <a:p>
            <a:pPr algn="l"/>
            <a:endParaRPr lang="en-US" dirty="0" smtClean="0"/>
          </a:p>
          <a:p>
            <a:pPr marL="342900" indent="-342900" algn="l">
              <a:buFont typeface="Calibri" panose="020F0502020204030204" pitchFamily="34" charset="0"/>
              <a:buChar char="›"/>
            </a:pPr>
            <a:r>
              <a:rPr lang="en-US" dirty="0" err="1" smtClean="0"/>
              <a:t>Perubahan</a:t>
            </a:r>
            <a:r>
              <a:rPr lang="en-US" dirty="0" smtClean="0"/>
              <a:t> </a:t>
            </a:r>
            <a:r>
              <a:rPr lang="en-US" dirty="0" err="1" smtClean="0"/>
              <a:t>Kesehatan</a:t>
            </a:r>
            <a:r>
              <a:rPr lang="en-US" dirty="0" smtClean="0"/>
              <a:t> </a:t>
            </a:r>
            <a:r>
              <a:rPr lang="en-US" dirty="0" err="1" smtClean="0"/>
              <a:t>Reproduksi</a:t>
            </a:r>
            <a:r>
              <a:rPr lang="en-US" dirty="0" smtClean="0"/>
              <a:t>		</a:t>
            </a:r>
            <a:endParaRPr lang="en-US" dirty="0"/>
          </a:p>
        </p:txBody>
      </p:sp>
      <p:sp>
        <p:nvSpPr>
          <p:cNvPr id="4" name="Right Arrow 3"/>
          <p:cNvSpPr/>
          <p:nvPr/>
        </p:nvSpPr>
        <p:spPr>
          <a:xfrm>
            <a:off x="3149600" y="1701800"/>
            <a:ext cx="1092200" cy="2032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effectLst>
                <a:reflection blurRad="6350" stA="50000" endA="300" endPos="50000" dist="29997" dir="5400000" sy="-100000" algn="bl" rotWithShape="0"/>
              </a:effectLst>
            </a:endParaRPr>
          </a:p>
        </p:txBody>
      </p:sp>
      <p:sp>
        <p:nvSpPr>
          <p:cNvPr id="5" name="Right Arrow 4"/>
          <p:cNvSpPr/>
          <p:nvPr/>
        </p:nvSpPr>
        <p:spPr>
          <a:xfrm>
            <a:off x="3441700" y="2616200"/>
            <a:ext cx="1092200" cy="2032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effectLst>
                <a:reflection blurRad="6350" stA="50000" endA="300" endPos="50000" dist="29997" dir="5400000" sy="-100000" algn="bl" rotWithShape="0"/>
              </a:effectLst>
            </a:endParaRPr>
          </a:p>
        </p:txBody>
      </p:sp>
      <p:sp>
        <p:nvSpPr>
          <p:cNvPr id="6" name="Right Arrow 5"/>
          <p:cNvSpPr/>
          <p:nvPr/>
        </p:nvSpPr>
        <p:spPr>
          <a:xfrm>
            <a:off x="3340100" y="3530600"/>
            <a:ext cx="1092200" cy="2032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effectLst>
                <a:reflection blurRad="6350" stA="50000" endA="300" endPos="50000" dist="29997" dir="5400000" sy="-100000" algn="bl" rotWithShape="0"/>
              </a:effectLst>
            </a:endParaRPr>
          </a:p>
        </p:txBody>
      </p:sp>
      <p:sp>
        <p:nvSpPr>
          <p:cNvPr id="7" name="Right Arrow 6"/>
          <p:cNvSpPr/>
          <p:nvPr/>
        </p:nvSpPr>
        <p:spPr>
          <a:xfrm>
            <a:off x="5283200" y="4419600"/>
            <a:ext cx="1092200" cy="20320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effectLst>
                <a:reflection blurRad="6350" stA="50000" endA="300" endPos="50000" dist="29997" dir="5400000" sy="-100000" algn="bl" rotWithShape="0"/>
              </a:effectLst>
            </a:endParaRPr>
          </a:p>
        </p:txBody>
      </p:sp>
      <p:sp>
        <p:nvSpPr>
          <p:cNvPr id="8" name="TextBox 7"/>
          <p:cNvSpPr txBox="1"/>
          <p:nvPr/>
        </p:nvSpPr>
        <p:spPr>
          <a:xfrm>
            <a:off x="4305300" y="1536700"/>
            <a:ext cx="5334000" cy="1107996"/>
          </a:xfrm>
          <a:prstGeom prst="rect">
            <a:avLst/>
          </a:prstGeom>
          <a:noFill/>
        </p:spPr>
        <p:txBody>
          <a:bodyPr wrap="square" rtlCol="0">
            <a:spAutoFit/>
          </a:bodyPr>
          <a:lstStyle/>
          <a:p>
            <a:r>
              <a:rPr lang="en-US" sz="2400" dirty="0" err="1"/>
              <a:t>Mudah</a:t>
            </a:r>
            <a:r>
              <a:rPr lang="en-US" sz="2400" dirty="0"/>
              <a:t> </a:t>
            </a:r>
            <a:r>
              <a:rPr lang="en-US" sz="2400" dirty="0" err="1"/>
              <a:t>lelah</a:t>
            </a:r>
            <a:r>
              <a:rPr lang="en-US" sz="2400" dirty="0"/>
              <a:t>, </a:t>
            </a:r>
            <a:r>
              <a:rPr lang="en-US" sz="2400" dirty="0" err="1"/>
              <a:t>penglihatan</a:t>
            </a:r>
            <a:r>
              <a:rPr lang="en-US" sz="2400" dirty="0"/>
              <a:t> </a:t>
            </a:r>
            <a:r>
              <a:rPr lang="en-US" sz="2400" dirty="0" err="1"/>
              <a:t>berkurang</a:t>
            </a:r>
            <a:r>
              <a:rPr lang="en-US" sz="2400" dirty="0"/>
              <a:t>, </a:t>
            </a:r>
            <a:r>
              <a:rPr lang="en-US" sz="2400" dirty="0" err="1"/>
              <a:t>pendengaran</a:t>
            </a:r>
            <a:r>
              <a:rPr lang="en-US" sz="2400" dirty="0"/>
              <a:t> </a:t>
            </a:r>
            <a:r>
              <a:rPr lang="en-US" sz="2400" dirty="0" err="1"/>
              <a:t>berkurang</a:t>
            </a:r>
            <a:r>
              <a:rPr lang="en-US" sz="2400" dirty="0"/>
              <a:t>, </a:t>
            </a:r>
            <a:r>
              <a:rPr lang="en-US" sz="2400" dirty="0" err="1"/>
              <a:t>kulit</a:t>
            </a:r>
            <a:r>
              <a:rPr lang="en-US" sz="2400" dirty="0"/>
              <a:t> </a:t>
            </a:r>
            <a:r>
              <a:rPr lang="en-US" sz="2400" dirty="0" err="1"/>
              <a:t>berkeriput</a:t>
            </a:r>
            <a:endParaRPr lang="en-US" sz="2400" dirty="0"/>
          </a:p>
          <a:p>
            <a:endParaRPr lang="en-US" dirty="0"/>
          </a:p>
        </p:txBody>
      </p:sp>
      <p:sp>
        <p:nvSpPr>
          <p:cNvPr id="9" name="TextBox 8"/>
          <p:cNvSpPr txBox="1"/>
          <p:nvPr/>
        </p:nvSpPr>
        <p:spPr>
          <a:xfrm>
            <a:off x="6451600" y="4270801"/>
            <a:ext cx="4292600" cy="830997"/>
          </a:xfrm>
          <a:prstGeom prst="rect">
            <a:avLst/>
          </a:prstGeom>
          <a:noFill/>
        </p:spPr>
        <p:txBody>
          <a:bodyPr wrap="square" rtlCol="0">
            <a:spAutoFit/>
          </a:bodyPr>
          <a:lstStyle/>
          <a:p>
            <a:r>
              <a:rPr lang="en-US" sz="2400" dirty="0"/>
              <a:t>Menopause, </a:t>
            </a:r>
            <a:r>
              <a:rPr lang="en-US" sz="2400" dirty="0" err="1"/>
              <a:t>andropause</a:t>
            </a:r>
            <a:r>
              <a:rPr lang="en-US" sz="2400" dirty="0"/>
              <a:t>, libido </a:t>
            </a:r>
            <a:r>
              <a:rPr lang="en-US" sz="2400" dirty="0" err="1"/>
              <a:t>menurun</a:t>
            </a:r>
            <a:r>
              <a:rPr lang="en-US" sz="2400" dirty="0"/>
              <a:t> </a:t>
            </a:r>
          </a:p>
        </p:txBody>
      </p:sp>
      <p:sp>
        <p:nvSpPr>
          <p:cNvPr id="10" name="TextBox 9"/>
          <p:cNvSpPr txBox="1"/>
          <p:nvPr/>
        </p:nvSpPr>
        <p:spPr>
          <a:xfrm>
            <a:off x="4629150" y="2475130"/>
            <a:ext cx="6013450" cy="461665"/>
          </a:xfrm>
          <a:prstGeom prst="rect">
            <a:avLst/>
          </a:prstGeom>
          <a:noFill/>
        </p:spPr>
        <p:txBody>
          <a:bodyPr wrap="square" rtlCol="0">
            <a:spAutoFit/>
          </a:bodyPr>
          <a:lstStyle/>
          <a:p>
            <a:r>
              <a:rPr lang="en-US" sz="2400" dirty="0" err="1"/>
              <a:t>Sulit</a:t>
            </a:r>
            <a:r>
              <a:rPr lang="en-US" sz="2400" dirty="0"/>
              <a:t> </a:t>
            </a:r>
            <a:r>
              <a:rPr lang="en-US" sz="2400" dirty="0" err="1"/>
              <a:t>tidur</a:t>
            </a:r>
            <a:r>
              <a:rPr lang="en-US" sz="2400" dirty="0"/>
              <a:t>, </a:t>
            </a:r>
            <a:r>
              <a:rPr lang="en-US" sz="2400" dirty="0" err="1"/>
              <a:t>sedih</a:t>
            </a:r>
            <a:r>
              <a:rPr lang="en-US" sz="2400" dirty="0"/>
              <a:t> </a:t>
            </a:r>
            <a:r>
              <a:rPr lang="en-US" sz="2400" dirty="0" err="1"/>
              <a:t>berkepanjangan</a:t>
            </a:r>
            <a:r>
              <a:rPr lang="en-US" sz="2400" dirty="0"/>
              <a:t>, </a:t>
            </a:r>
            <a:r>
              <a:rPr lang="en-US" sz="2400" dirty="0" err="1" smtClean="0"/>
              <a:t>menyendiri</a:t>
            </a:r>
            <a:endParaRPr lang="en-US" sz="2400" dirty="0"/>
          </a:p>
        </p:txBody>
      </p:sp>
      <p:sp>
        <p:nvSpPr>
          <p:cNvPr id="11" name="TextBox 10"/>
          <p:cNvSpPr txBox="1"/>
          <p:nvPr/>
        </p:nvSpPr>
        <p:spPr>
          <a:xfrm>
            <a:off x="4616450" y="3388497"/>
            <a:ext cx="5670550" cy="461665"/>
          </a:xfrm>
          <a:prstGeom prst="rect">
            <a:avLst/>
          </a:prstGeom>
          <a:noFill/>
        </p:spPr>
        <p:txBody>
          <a:bodyPr wrap="square" rtlCol="0">
            <a:spAutoFit/>
          </a:bodyPr>
          <a:lstStyle/>
          <a:p>
            <a:r>
              <a:rPr lang="en-US" sz="2400" dirty="0" err="1"/>
              <a:t>Menyendiri</a:t>
            </a:r>
            <a:r>
              <a:rPr lang="en-US" sz="2400" dirty="0"/>
              <a:t>, </a:t>
            </a:r>
            <a:r>
              <a:rPr lang="en-US" sz="2400" dirty="0" err="1"/>
              <a:t>tidak</a:t>
            </a:r>
            <a:r>
              <a:rPr lang="en-US" sz="2400" dirty="0"/>
              <a:t> </a:t>
            </a:r>
            <a:r>
              <a:rPr lang="en-US" sz="2400" dirty="0" err="1"/>
              <a:t>punya</a:t>
            </a:r>
            <a:r>
              <a:rPr lang="en-US" sz="2400" dirty="0"/>
              <a:t> </a:t>
            </a:r>
            <a:r>
              <a:rPr lang="en-US" sz="2400" dirty="0" err="1"/>
              <a:t>gairah</a:t>
            </a:r>
            <a:r>
              <a:rPr lang="en-US" sz="2400" dirty="0"/>
              <a:t> </a:t>
            </a:r>
            <a:r>
              <a:rPr lang="en-US" sz="2400" dirty="0" err="1"/>
              <a:t>hidup</a:t>
            </a:r>
            <a:endParaRPr lang="en-US" sz="2400" dirty="0"/>
          </a:p>
        </p:txBody>
      </p:sp>
    </p:spTree>
    <p:extLst>
      <p:ext uri="{BB962C8B-B14F-4D97-AF65-F5344CB8AC3E}">
        <p14:creationId xmlns:p14="http://schemas.microsoft.com/office/powerpoint/2010/main" val="548518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2800" y="274916"/>
            <a:ext cx="10515600" cy="642937"/>
          </a:xfrm>
        </p:spPr>
        <p:txBody>
          <a:bodyPr>
            <a:normAutofit fontScale="90000"/>
          </a:bodyPr>
          <a:lstStyle/>
          <a:p>
            <a:r>
              <a:rPr lang="en-US" b="1" dirty="0" err="1" smtClean="0"/>
              <a:t>Masalah</a:t>
            </a:r>
            <a:r>
              <a:rPr lang="en-US" b="1" dirty="0" smtClean="0"/>
              <a:t> </a:t>
            </a:r>
            <a:r>
              <a:rPr lang="en-US" b="1" dirty="0" err="1" smtClean="0"/>
              <a:t>Kesehatan</a:t>
            </a:r>
            <a:r>
              <a:rPr lang="en-US" b="1" dirty="0" smtClean="0"/>
              <a:t> </a:t>
            </a:r>
            <a:r>
              <a:rPr lang="en-US" b="1" dirty="0" err="1" smtClean="0"/>
              <a:t>Pada</a:t>
            </a:r>
            <a:r>
              <a:rPr lang="en-US" b="1" dirty="0" smtClean="0"/>
              <a:t> </a:t>
            </a:r>
            <a:r>
              <a:rPr lang="en-US" b="1" dirty="0" err="1" smtClean="0"/>
              <a:t>Lansia</a:t>
            </a:r>
            <a:endParaRPr lang="en-US" b="1" dirty="0"/>
          </a:p>
        </p:txBody>
      </p:sp>
      <p:sp>
        <p:nvSpPr>
          <p:cNvPr id="3" name="Subtitle 2"/>
          <p:cNvSpPr>
            <a:spLocks noGrp="1"/>
          </p:cNvSpPr>
          <p:nvPr>
            <p:ph type="subTitle" idx="1"/>
          </p:nvPr>
        </p:nvSpPr>
        <p:spPr>
          <a:xfrm>
            <a:off x="889000" y="1320800"/>
            <a:ext cx="10515600" cy="5219700"/>
          </a:xfrm>
        </p:spPr>
        <p:txBody>
          <a:bodyPr/>
          <a:lstStyle/>
          <a:p>
            <a:pPr marL="342900" indent="-342900" algn="l">
              <a:buFont typeface="Calibri" panose="020F0502020204030204" pitchFamily="34" charset="0"/>
              <a:buChar char="»"/>
            </a:pPr>
            <a:r>
              <a:rPr lang="en-US" smtClean="0"/>
              <a:t>Immunosenescence</a:t>
            </a:r>
            <a:r>
              <a:rPr lang="en-US" dirty="0"/>
              <a:t>	</a:t>
            </a:r>
            <a:endParaRPr lang="en-US" dirty="0" smtClean="0"/>
          </a:p>
          <a:p>
            <a:pPr marL="342900" indent="-342900" algn="l">
              <a:buFont typeface="Calibri" panose="020F0502020204030204" pitchFamily="34" charset="0"/>
              <a:buChar char="»"/>
            </a:pPr>
            <a:endParaRPr lang="en-US" dirty="0"/>
          </a:p>
          <a:p>
            <a:pPr marL="342900" indent="-342900" algn="l">
              <a:buFont typeface="Calibri" panose="020F0502020204030204" pitchFamily="34" charset="0"/>
              <a:buChar char="»"/>
            </a:pPr>
            <a:r>
              <a:rPr lang="en-US" dirty="0" err="1" smtClean="0"/>
              <a:t>Multimorbiditas</a:t>
            </a:r>
            <a:r>
              <a:rPr lang="en-US" dirty="0" smtClean="0"/>
              <a:t> (</a:t>
            </a:r>
            <a:r>
              <a:rPr lang="en-US" dirty="0" err="1" smtClean="0"/>
              <a:t>Memiliki</a:t>
            </a:r>
            <a:r>
              <a:rPr lang="en-US" dirty="0" smtClean="0"/>
              <a:t> </a:t>
            </a:r>
            <a:r>
              <a:rPr lang="en-US" dirty="0" err="1" smtClean="0"/>
              <a:t>banyak</a:t>
            </a:r>
            <a:r>
              <a:rPr lang="en-US" dirty="0" smtClean="0"/>
              <a:t> </a:t>
            </a:r>
            <a:r>
              <a:rPr lang="en-US" dirty="0" err="1" smtClean="0"/>
              <a:t>penyakit</a:t>
            </a:r>
            <a:r>
              <a:rPr lang="en-US" dirty="0" smtClean="0"/>
              <a:t> </a:t>
            </a:r>
            <a:r>
              <a:rPr lang="en-US" dirty="0" err="1" smtClean="0"/>
              <a:t>kronik</a:t>
            </a:r>
            <a:r>
              <a:rPr lang="en-US" dirty="0" smtClean="0"/>
              <a:t> degenerative)</a:t>
            </a:r>
          </a:p>
          <a:p>
            <a:pPr marL="342900" indent="-342900" algn="l">
              <a:buFont typeface="Calibri" panose="020F0502020204030204" pitchFamily="34" charset="0"/>
              <a:buChar char="»"/>
            </a:pPr>
            <a:endParaRPr lang="en-US" dirty="0"/>
          </a:p>
          <a:p>
            <a:pPr marL="342900" indent="-342900" algn="l">
              <a:buFont typeface="Calibri" panose="020F0502020204030204" pitchFamily="34" charset="0"/>
              <a:buChar char="»"/>
            </a:pPr>
            <a:r>
              <a:rPr lang="en-US" dirty="0" err="1" smtClean="0"/>
              <a:t>Malnutrisi</a:t>
            </a:r>
            <a:endParaRPr lang="en-US" dirty="0" smtClean="0"/>
          </a:p>
          <a:p>
            <a:pPr marL="342900" indent="-342900" algn="l">
              <a:buFont typeface="Calibri" panose="020F0502020204030204" pitchFamily="34" charset="0"/>
              <a:buChar char="»"/>
            </a:pPr>
            <a:endParaRPr lang="en-US" dirty="0"/>
          </a:p>
          <a:p>
            <a:pPr marL="342900" indent="-342900" algn="l">
              <a:buFont typeface="Calibri" panose="020F0502020204030204" pitchFamily="34" charset="0"/>
              <a:buChar char="»"/>
            </a:pPr>
            <a:endParaRPr lang="en-US" dirty="0" smtClean="0"/>
          </a:p>
          <a:p>
            <a:pPr marL="342900" indent="-342900" algn="l">
              <a:buFont typeface="Calibri" panose="020F0502020204030204" pitchFamily="34" charset="0"/>
              <a:buChar char="»"/>
            </a:pPr>
            <a:endParaRPr lang="en-US" dirty="0"/>
          </a:p>
          <a:p>
            <a:pPr marL="342900" indent="-342900" algn="l">
              <a:buFont typeface="Calibri" panose="020F0502020204030204" pitchFamily="34" charset="0"/>
              <a:buChar char="»"/>
            </a:pPr>
            <a:endParaRPr lang="en-US" sz="3200" dirty="0" smtClean="0"/>
          </a:p>
          <a:p>
            <a:pPr marL="342900" indent="-342900" algn="l">
              <a:buFont typeface="Calibri" panose="020F0502020204030204" pitchFamily="34" charset="0"/>
              <a:buChar char="»"/>
            </a:pPr>
            <a:r>
              <a:rPr lang="en-US" dirty="0" err="1" smtClean="0"/>
              <a:t>Sarkopenia</a:t>
            </a:r>
            <a:r>
              <a:rPr lang="en-US" dirty="0" smtClean="0"/>
              <a:t> &amp; </a:t>
            </a:r>
            <a:r>
              <a:rPr lang="en-US" dirty="0" err="1" smtClean="0"/>
              <a:t>Flailty</a:t>
            </a:r>
            <a:r>
              <a:rPr lang="en-US" dirty="0" smtClean="0"/>
              <a:t> </a:t>
            </a:r>
            <a:endParaRPr lang="en-US" dirty="0"/>
          </a:p>
        </p:txBody>
      </p:sp>
      <p:sp>
        <p:nvSpPr>
          <p:cNvPr id="5" name="Rectangle 4"/>
          <p:cNvSpPr/>
          <p:nvPr/>
        </p:nvSpPr>
        <p:spPr>
          <a:xfrm>
            <a:off x="4686300" y="1214437"/>
            <a:ext cx="4673600" cy="723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rPr>
              <a:t>Penurunan</a:t>
            </a:r>
            <a:r>
              <a:rPr lang="en-US" b="1" dirty="0" smtClean="0">
                <a:solidFill>
                  <a:schemeClr val="tx1"/>
                </a:solidFill>
              </a:rPr>
              <a:t> system </a:t>
            </a:r>
            <a:r>
              <a:rPr lang="en-US" b="1" dirty="0" err="1" smtClean="0">
                <a:solidFill>
                  <a:schemeClr val="tx1"/>
                </a:solidFill>
              </a:rPr>
              <a:t>imun</a:t>
            </a:r>
            <a:r>
              <a:rPr lang="en-US" b="1" dirty="0" smtClean="0">
                <a:solidFill>
                  <a:schemeClr val="tx1"/>
                </a:solidFill>
              </a:rPr>
              <a:t> </a:t>
            </a:r>
            <a:r>
              <a:rPr lang="en-US" b="1" dirty="0" err="1" smtClean="0">
                <a:solidFill>
                  <a:schemeClr val="tx1"/>
                </a:solidFill>
              </a:rPr>
              <a:t>pada</a:t>
            </a:r>
            <a:r>
              <a:rPr lang="en-US" b="1" dirty="0" smtClean="0">
                <a:solidFill>
                  <a:schemeClr val="tx1"/>
                </a:solidFill>
              </a:rPr>
              <a:t> </a:t>
            </a:r>
            <a:r>
              <a:rPr lang="en-US" b="1" dirty="0" err="1" smtClean="0">
                <a:solidFill>
                  <a:schemeClr val="tx1"/>
                </a:solidFill>
              </a:rPr>
              <a:t>sebagian</a:t>
            </a:r>
            <a:r>
              <a:rPr lang="en-US" b="1" dirty="0" smtClean="0">
                <a:solidFill>
                  <a:schemeClr val="tx1"/>
                </a:solidFill>
              </a:rPr>
              <a:t> </a:t>
            </a:r>
            <a:r>
              <a:rPr lang="en-US" b="1" dirty="0" err="1" smtClean="0">
                <a:solidFill>
                  <a:schemeClr val="tx1"/>
                </a:solidFill>
              </a:rPr>
              <a:t>lansia</a:t>
            </a:r>
            <a:r>
              <a:rPr lang="en-US" b="1" dirty="0" smtClean="0">
                <a:solidFill>
                  <a:schemeClr val="tx1"/>
                </a:solidFill>
              </a:rPr>
              <a:t> </a:t>
            </a:r>
            <a:r>
              <a:rPr lang="en-US" b="1" dirty="0" err="1" smtClean="0">
                <a:solidFill>
                  <a:schemeClr val="tx1"/>
                </a:solidFill>
              </a:rPr>
              <a:t>terutama</a:t>
            </a:r>
            <a:r>
              <a:rPr lang="en-US" b="1" dirty="0" smtClean="0">
                <a:solidFill>
                  <a:schemeClr val="tx1"/>
                </a:solidFill>
              </a:rPr>
              <a:t> yang frail</a:t>
            </a:r>
          </a:p>
        </p:txBody>
      </p:sp>
      <p:sp>
        <p:nvSpPr>
          <p:cNvPr id="6" name="Rectangle 5"/>
          <p:cNvSpPr/>
          <p:nvPr/>
        </p:nvSpPr>
        <p:spPr>
          <a:xfrm>
            <a:off x="7994176" y="3284519"/>
            <a:ext cx="3517900" cy="12276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rPr>
              <a:t>Hipertensi</a:t>
            </a:r>
            <a:r>
              <a:rPr lang="en-US" b="1" dirty="0" smtClean="0">
                <a:solidFill>
                  <a:schemeClr val="tx1"/>
                </a:solidFill>
              </a:rPr>
              <a:t> (</a:t>
            </a:r>
            <a:r>
              <a:rPr lang="en-US" b="1" dirty="0" err="1" smtClean="0">
                <a:solidFill>
                  <a:schemeClr val="tx1"/>
                </a:solidFill>
              </a:rPr>
              <a:t>tekanan</a:t>
            </a:r>
            <a:r>
              <a:rPr lang="en-US" b="1" dirty="0" smtClean="0">
                <a:solidFill>
                  <a:schemeClr val="tx1"/>
                </a:solidFill>
              </a:rPr>
              <a:t> </a:t>
            </a:r>
            <a:r>
              <a:rPr lang="en-US" b="1" dirty="0" err="1" smtClean="0">
                <a:solidFill>
                  <a:schemeClr val="tx1"/>
                </a:solidFill>
              </a:rPr>
              <a:t>darah</a:t>
            </a:r>
            <a:r>
              <a:rPr lang="en-US" b="1" dirty="0" smtClean="0">
                <a:solidFill>
                  <a:schemeClr val="tx1"/>
                </a:solidFill>
              </a:rPr>
              <a:t> </a:t>
            </a:r>
            <a:r>
              <a:rPr lang="en-US" b="1" dirty="0" err="1" smtClean="0">
                <a:solidFill>
                  <a:schemeClr val="tx1"/>
                </a:solidFill>
              </a:rPr>
              <a:t>tinggi</a:t>
            </a:r>
            <a:r>
              <a:rPr lang="en-US" b="1" dirty="0" smtClean="0">
                <a:solidFill>
                  <a:schemeClr val="tx1"/>
                </a:solidFill>
              </a:rPr>
              <a:t>), diabetes, </a:t>
            </a:r>
            <a:r>
              <a:rPr lang="en-US" b="1" dirty="0" err="1" smtClean="0">
                <a:solidFill>
                  <a:schemeClr val="tx1"/>
                </a:solidFill>
              </a:rPr>
              <a:t>artritis</a:t>
            </a:r>
            <a:r>
              <a:rPr lang="en-US" b="1" dirty="0" smtClean="0">
                <a:solidFill>
                  <a:schemeClr val="tx1"/>
                </a:solidFill>
              </a:rPr>
              <a:t>, stroke, PJK (</a:t>
            </a:r>
            <a:r>
              <a:rPr lang="en-US" b="1" dirty="0" err="1" smtClean="0">
                <a:solidFill>
                  <a:schemeClr val="tx1"/>
                </a:solidFill>
              </a:rPr>
              <a:t>jantung</a:t>
            </a:r>
            <a:r>
              <a:rPr lang="en-US" b="1" dirty="0" smtClean="0">
                <a:solidFill>
                  <a:schemeClr val="tx1"/>
                </a:solidFill>
              </a:rPr>
              <a:t> coroner), </a:t>
            </a:r>
            <a:r>
              <a:rPr lang="en-US" b="1" dirty="0" err="1" smtClean="0">
                <a:solidFill>
                  <a:schemeClr val="tx1"/>
                </a:solidFill>
              </a:rPr>
              <a:t>gagal</a:t>
            </a:r>
            <a:r>
              <a:rPr lang="en-US" b="1" dirty="0" smtClean="0">
                <a:solidFill>
                  <a:schemeClr val="tx1"/>
                </a:solidFill>
              </a:rPr>
              <a:t> </a:t>
            </a:r>
            <a:r>
              <a:rPr lang="en-US" b="1" dirty="0" err="1" smtClean="0">
                <a:solidFill>
                  <a:schemeClr val="tx1"/>
                </a:solidFill>
              </a:rPr>
              <a:t>ginjal</a:t>
            </a:r>
            <a:r>
              <a:rPr lang="en-US" b="1" dirty="0" smtClean="0">
                <a:solidFill>
                  <a:schemeClr val="tx1"/>
                </a:solidFill>
              </a:rPr>
              <a:t>, </a:t>
            </a:r>
            <a:r>
              <a:rPr lang="en-US" b="1" dirty="0" err="1" smtClean="0">
                <a:solidFill>
                  <a:schemeClr val="tx1"/>
                </a:solidFill>
              </a:rPr>
              <a:t>kanker</a:t>
            </a:r>
            <a:endParaRPr lang="en-US" b="1" dirty="0" smtClean="0">
              <a:solidFill>
                <a:schemeClr val="tx1"/>
              </a:solidFill>
            </a:endParaRPr>
          </a:p>
        </p:txBody>
      </p:sp>
      <p:sp>
        <p:nvSpPr>
          <p:cNvPr id="7" name="Right Arrow 6"/>
          <p:cNvSpPr/>
          <p:nvPr/>
        </p:nvSpPr>
        <p:spPr>
          <a:xfrm>
            <a:off x="4039547" y="1106555"/>
            <a:ext cx="507053" cy="8317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521896" y="3870290"/>
            <a:ext cx="3548704" cy="13367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rPr>
              <a:t>Lansia</a:t>
            </a:r>
            <a:r>
              <a:rPr lang="en-US" b="1" dirty="0" smtClean="0">
                <a:solidFill>
                  <a:schemeClr val="tx1"/>
                </a:solidFill>
              </a:rPr>
              <a:t> </a:t>
            </a:r>
            <a:r>
              <a:rPr lang="en-US" b="1" dirty="0" err="1" smtClean="0">
                <a:solidFill>
                  <a:schemeClr val="tx1"/>
                </a:solidFill>
              </a:rPr>
              <a:t>cenderung</a:t>
            </a:r>
            <a:r>
              <a:rPr lang="en-US" b="1" dirty="0" smtClean="0">
                <a:solidFill>
                  <a:schemeClr val="tx1"/>
                </a:solidFill>
              </a:rPr>
              <a:t> </a:t>
            </a:r>
            <a:r>
              <a:rPr lang="en-US" b="1" dirty="0" err="1" smtClean="0">
                <a:solidFill>
                  <a:schemeClr val="tx1"/>
                </a:solidFill>
              </a:rPr>
              <a:t>memiliki</a:t>
            </a:r>
            <a:r>
              <a:rPr lang="en-US" b="1" dirty="0" smtClean="0">
                <a:solidFill>
                  <a:schemeClr val="tx1"/>
                </a:solidFill>
              </a:rPr>
              <a:t> </a:t>
            </a:r>
            <a:r>
              <a:rPr lang="en-US" b="1" dirty="0" err="1" smtClean="0">
                <a:solidFill>
                  <a:schemeClr val="tx1"/>
                </a:solidFill>
              </a:rPr>
              <a:t>penurunan</a:t>
            </a:r>
            <a:r>
              <a:rPr lang="en-US" b="1" dirty="0" smtClean="0">
                <a:solidFill>
                  <a:schemeClr val="tx1"/>
                </a:solidFill>
              </a:rPr>
              <a:t> </a:t>
            </a:r>
            <a:r>
              <a:rPr lang="en-US" b="1" dirty="0" err="1" smtClean="0">
                <a:solidFill>
                  <a:schemeClr val="tx1"/>
                </a:solidFill>
              </a:rPr>
              <a:t>nafsu</a:t>
            </a:r>
            <a:r>
              <a:rPr lang="en-US" b="1" dirty="0" smtClean="0">
                <a:solidFill>
                  <a:schemeClr val="tx1"/>
                </a:solidFill>
              </a:rPr>
              <a:t> </a:t>
            </a:r>
            <a:r>
              <a:rPr lang="en-US" b="1" dirty="0" err="1" smtClean="0">
                <a:solidFill>
                  <a:schemeClr val="tx1"/>
                </a:solidFill>
              </a:rPr>
              <a:t>makan</a:t>
            </a:r>
            <a:r>
              <a:rPr lang="en-US" b="1" dirty="0" smtClean="0">
                <a:solidFill>
                  <a:schemeClr val="tx1"/>
                </a:solidFill>
              </a:rPr>
              <a:t>, </a:t>
            </a:r>
            <a:r>
              <a:rPr lang="en-US" b="1" dirty="0" err="1" smtClean="0">
                <a:solidFill>
                  <a:schemeClr val="tx1"/>
                </a:solidFill>
              </a:rPr>
              <a:t>berkurangnya</a:t>
            </a:r>
            <a:r>
              <a:rPr lang="en-US" b="1" dirty="0" smtClean="0">
                <a:solidFill>
                  <a:schemeClr val="tx1"/>
                </a:solidFill>
              </a:rPr>
              <a:t> system </a:t>
            </a:r>
            <a:r>
              <a:rPr lang="en-US" b="1" dirty="0" err="1" smtClean="0">
                <a:solidFill>
                  <a:schemeClr val="tx1"/>
                </a:solidFill>
              </a:rPr>
              <a:t>indera</a:t>
            </a:r>
            <a:r>
              <a:rPr lang="en-US" b="1" dirty="0" smtClean="0">
                <a:solidFill>
                  <a:schemeClr val="tx1"/>
                </a:solidFill>
              </a:rPr>
              <a:t> </a:t>
            </a:r>
            <a:r>
              <a:rPr lang="en-US" b="1" dirty="0" err="1" smtClean="0">
                <a:solidFill>
                  <a:schemeClr val="tx1"/>
                </a:solidFill>
              </a:rPr>
              <a:t>perasa</a:t>
            </a:r>
            <a:r>
              <a:rPr lang="en-US" b="1" dirty="0" smtClean="0">
                <a:solidFill>
                  <a:schemeClr val="tx1"/>
                </a:solidFill>
              </a:rPr>
              <a:t>, </a:t>
            </a:r>
            <a:r>
              <a:rPr lang="en-US" b="1" dirty="0" err="1" smtClean="0">
                <a:solidFill>
                  <a:schemeClr val="tx1"/>
                </a:solidFill>
              </a:rPr>
              <a:t>lambatnya</a:t>
            </a:r>
            <a:r>
              <a:rPr lang="en-US" b="1" dirty="0" smtClean="0">
                <a:solidFill>
                  <a:schemeClr val="tx1"/>
                </a:solidFill>
              </a:rPr>
              <a:t> </a:t>
            </a:r>
            <a:r>
              <a:rPr lang="en-US" b="1" dirty="0" err="1" smtClean="0">
                <a:solidFill>
                  <a:schemeClr val="tx1"/>
                </a:solidFill>
              </a:rPr>
              <a:t>pengosongan</a:t>
            </a:r>
            <a:r>
              <a:rPr lang="en-US" b="1" dirty="0" smtClean="0">
                <a:solidFill>
                  <a:schemeClr val="tx1"/>
                </a:solidFill>
              </a:rPr>
              <a:t> </a:t>
            </a:r>
            <a:r>
              <a:rPr lang="en-US" b="1" dirty="0" err="1" smtClean="0">
                <a:solidFill>
                  <a:schemeClr val="tx1"/>
                </a:solidFill>
              </a:rPr>
              <a:t>lambung</a:t>
            </a:r>
            <a:endParaRPr lang="en-US" b="1" dirty="0" smtClean="0">
              <a:solidFill>
                <a:schemeClr val="tx1"/>
              </a:solidFill>
            </a:endParaRPr>
          </a:p>
        </p:txBody>
      </p:sp>
      <p:sp>
        <p:nvSpPr>
          <p:cNvPr id="10" name="Right Arrow 9"/>
          <p:cNvSpPr/>
          <p:nvPr/>
        </p:nvSpPr>
        <p:spPr>
          <a:xfrm>
            <a:off x="3886201" y="5351463"/>
            <a:ext cx="2787176" cy="8317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832600" y="5244272"/>
            <a:ext cx="3701104" cy="10461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rPr>
              <a:t>Penurunan</a:t>
            </a:r>
            <a:r>
              <a:rPr lang="en-US" b="1" dirty="0" smtClean="0">
                <a:solidFill>
                  <a:schemeClr val="tx1"/>
                </a:solidFill>
              </a:rPr>
              <a:t> </a:t>
            </a:r>
            <a:r>
              <a:rPr lang="en-US" b="1" dirty="0" err="1" smtClean="0">
                <a:solidFill>
                  <a:schemeClr val="tx1"/>
                </a:solidFill>
              </a:rPr>
              <a:t>massa</a:t>
            </a:r>
            <a:r>
              <a:rPr lang="en-US" b="1" dirty="0" smtClean="0">
                <a:solidFill>
                  <a:schemeClr val="tx1"/>
                </a:solidFill>
              </a:rPr>
              <a:t>, </a:t>
            </a:r>
            <a:r>
              <a:rPr lang="en-US" b="1" dirty="0" err="1" smtClean="0">
                <a:solidFill>
                  <a:schemeClr val="tx1"/>
                </a:solidFill>
              </a:rPr>
              <a:t>kekuatan</a:t>
            </a:r>
            <a:r>
              <a:rPr lang="en-US" b="1" dirty="0" smtClean="0">
                <a:solidFill>
                  <a:schemeClr val="tx1"/>
                </a:solidFill>
              </a:rPr>
              <a:t> </a:t>
            </a:r>
            <a:r>
              <a:rPr lang="en-US" b="1" dirty="0" err="1" smtClean="0">
                <a:solidFill>
                  <a:schemeClr val="tx1"/>
                </a:solidFill>
              </a:rPr>
              <a:t>dan</a:t>
            </a:r>
            <a:r>
              <a:rPr lang="en-US" b="1" dirty="0" smtClean="0">
                <a:solidFill>
                  <a:schemeClr val="tx1"/>
                </a:solidFill>
              </a:rPr>
              <a:t> </a:t>
            </a:r>
            <a:r>
              <a:rPr lang="en-US" b="1" dirty="0" err="1" smtClean="0">
                <a:solidFill>
                  <a:schemeClr val="tx1"/>
                </a:solidFill>
              </a:rPr>
              <a:t>performa</a:t>
            </a:r>
            <a:r>
              <a:rPr lang="en-US" b="1" dirty="0" smtClean="0">
                <a:solidFill>
                  <a:schemeClr val="tx1"/>
                </a:solidFill>
              </a:rPr>
              <a:t> </a:t>
            </a:r>
            <a:r>
              <a:rPr lang="en-US" b="1" dirty="0" err="1" smtClean="0">
                <a:solidFill>
                  <a:schemeClr val="tx1"/>
                </a:solidFill>
              </a:rPr>
              <a:t>otot</a:t>
            </a:r>
            <a:r>
              <a:rPr lang="en-US" b="1" dirty="0" smtClean="0">
                <a:solidFill>
                  <a:schemeClr val="tx1"/>
                </a:solidFill>
              </a:rPr>
              <a:t> </a:t>
            </a:r>
            <a:r>
              <a:rPr lang="en-US" b="1" dirty="0" err="1" smtClean="0">
                <a:solidFill>
                  <a:schemeClr val="tx1"/>
                </a:solidFill>
              </a:rPr>
              <a:t>jatuh</a:t>
            </a:r>
            <a:r>
              <a:rPr lang="en-US" b="1" dirty="0" smtClean="0">
                <a:solidFill>
                  <a:schemeClr val="tx1"/>
                </a:solidFill>
              </a:rPr>
              <a:t> </a:t>
            </a:r>
            <a:r>
              <a:rPr lang="en-US" b="1" dirty="0" err="1" smtClean="0">
                <a:solidFill>
                  <a:schemeClr val="tx1"/>
                </a:solidFill>
              </a:rPr>
              <a:t>dan</a:t>
            </a:r>
            <a:r>
              <a:rPr lang="en-US" b="1" dirty="0" smtClean="0">
                <a:solidFill>
                  <a:schemeClr val="tx1"/>
                </a:solidFill>
              </a:rPr>
              <a:t> </a:t>
            </a:r>
            <a:r>
              <a:rPr lang="en-US" b="1" dirty="0" err="1" smtClean="0">
                <a:solidFill>
                  <a:schemeClr val="tx1"/>
                </a:solidFill>
              </a:rPr>
              <a:t>patah</a:t>
            </a:r>
            <a:r>
              <a:rPr lang="en-US" b="1" dirty="0" smtClean="0">
                <a:solidFill>
                  <a:schemeClr val="tx1"/>
                </a:solidFill>
              </a:rPr>
              <a:t> </a:t>
            </a:r>
            <a:r>
              <a:rPr lang="en-US" b="1" dirty="0" err="1" smtClean="0">
                <a:solidFill>
                  <a:schemeClr val="tx1"/>
                </a:solidFill>
              </a:rPr>
              <a:t>tulang</a:t>
            </a:r>
            <a:endParaRPr lang="en-US" b="1" dirty="0" smtClean="0">
              <a:solidFill>
                <a:schemeClr val="tx1"/>
              </a:solidFill>
            </a:endParaRPr>
          </a:p>
        </p:txBody>
      </p:sp>
      <p:sp>
        <p:nvSpPr>
          <p:cNvPr id="12" name="Bent Arrow 11"/>
          <p:cNvSpPr/>
          <p:nvPr/>
        </p:nvSpPr>
        <p:spPr>
          <a:xfrm rot="5400000">
            <a:off x="3107620" y="2866132"/>
            <a:ext cx="491893" cy="1371960"/>
          </a:xfrm>
          <a:prstGeom prst="bentArrow">
            <a:avLst>
              <a:gd name="adj1" fmla="val 25000"/>
              <a:gd name="adj2" fmla="val 25000"/>
              <a:gd name="adj3" fmla="val 25000"/>
              <a:gd name="adj4" fmla="val 399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Bent Arrow 12"/>
          <p:cNvSpPr/>
          <p:nvPr/>
        </p:nvSpPr>
        <p:spPr>
          <a:xfrm rot="5400000">
            <a:off x="9620531" y="2060646"/>
            <a:ext cx="774860" cy="1371960"/>
          </a:xfrm>
          <a:prstGeom prst="bentArrow">
            <a:avLst>
              <a:gd name="adj1" fmla="val 25000"/>
              <a:gd name="adj2" fmla="val 25000"/>
              <a:gd name="adj3" fmla="val 25000"/>
              <a:gd name="adj4" fmla="val 399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4114057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829175" y="279400"/>
            <a:ext cx="2159000" cy="140335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err="1" smtClean="0"/>
              <a:t>Hipertensi</a:t>
            </a:r>
            <a:r>
              <a:rPr lang="en-US" dirty="0" smtClean="0"/>
              <a:t> </a:t>
            </a:r>
          </a:p>
          <a:p>
            <a:pPr algn="ctr"/>
            <a:r>
              <a:rPr lang="en-US" dirty="0" smtClean="0"/>
              <a:t>63, 5 %</a:t>
            </a:r>
            <a:endParaRPr lang="en-US" dirty="0"/>
          </a:p>
        </p:txBody>
      </p:sp>
      <p:sp>
        <p:nvSpPr>
          <p:cNvPr id="13" name="Decagon 12"/>
          <p:cNvSpPr/>
          <p:nvPr/>
        </p:nvSpPr>
        <p:spPr>
          <a:xfrm>
            <a:off x="4168775" y="1927225"/>
            <a:ext cx="3441700" cy="2933700"/>
          </a:xfrm>
          <a:prstGeom prst="decagon">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2800" b="1" dirty="0" err="1"/>
              <a:t>Penyakit</a:t>
            </a:r>
            <a:r>
              <a:rPr lang="en-US" sz="2800" b="1" dirty="0"/>
              <a:t> </a:t>
            </a:r>
            <a:r>
              <a:rPr lang="en-US" sz="2800" b="1" dirty="0" err="1"/>
              <a:t>Tersering</a:t>
            </a:r>
            <a:r>
              <a:rPr lang="en-US" sz="2800" b="1" dirty="0"/>
              <a:t> </a:t>
            </a:r>
            <a:r>
              <a:rPr lang="en-US" sz="2800" b="1" dirty="0" err="1"/>
              <a:t>Lansia</a:t>
            </a:r>
            <a:r>
              <a:rPr lang="en-US" sz="2800" b="1" dirty="0"/>
              <a:t> </a:t>
            </a:r>
            <a:r>
              <a:rPr lang="en-US" sz="2800" b="1" dirty="0" err="1"/>
              <a:t>Tahun</a:t>
            </a:r>
            <a:r>
              <a:rPr lang="en-US" sz="2800" b="1" dirty="0"/>
              <a:t> 2018</a:t>
            </a:r>
            <a:endParaRPr lang="en-US" sz="2800" dirty="0"/>
          </a:p>
        </p:txBody>
      </p:sp>
      <p:sp>
        <p:nvSpPr>
          <p:cNvPr id="14" name="Oval 13"/>
          <p:cNvSpPr/>
          <p:nvPr/>
        </p:nvSpPr>
        <p:spPr>
          <a:xfrm>
            <a:off x="6988175" y="954088"/>
            <a:ext cx="2159000" cy="140335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dirty="0" err="1" smtClean="0"/>
              <a:t>Gangguan</a:t>
            </a:r>
            <a:r>
              <a:rPr lang="en-US" dirty="0" smtClean="0"/>
              <a:t> </a:t>
            </a:r>
            <a:r>
              <a:rPr lang="en-US" dirty="0" err="1" smtClean="0"/>
              <a:t>Gerigi</a:t>
            </a:r>
            <a:r>
              <a:rPr lang="en-US" dirty="0" smtClean="0"/>
              <a:t> </a:t>
            </a:r>
            <a:r>
              <a:rPr lang="en-US" dirty="0" err="1" smtClean="0"/>
              <a:t>Geligi</a:t>
            </a:r>
            <a:r>
              <a:rPr lang="en-US" dirty="0" smtClean="0"/>
              <a:t> 53,6 %</a:t>
            </a:r>
            <a:endParaRPr lang="en-US" dirty="0"/>
          </a:p>
        </p:txBody>
      </p:sp>
      <p:sp>
        <p:nvSpPr>
          <p:cNvPr id="16" name="Oval 15"/>
          <p:cNvSpPr/>
          <p:nvPr/>
        </p:nvSpPr>
        <p:spPr>
          <a:xfrm>
            <a:off x="7708900" y="2460625"/>
            <a:ext cx="2159000" cy="140335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err="1" smtClean="0"/>
              <a:t>Arthrisis</a:t>
            </a:r>
            <a:r>
              <a:rPr lang="en-US" dirty="0" smtClean="0"/>
              <a:t> 18 %</a:t>
            </a:r>
            <a:endParaRPr lang="en-US" dirty="0"/>
          </a:p>
        </p:txBody>
      </p:sp>
      <p:sp>
        <p:nvSpPr>
          <p:cNvPr id="17" name="Oval 16"/>
          <p:cNvSpPr/>
          <p:nvPr/>
        </p:nvSpPr>
        <p:spPr>
          <a:xfrm>
            <a:off x="7299325" y="4017962"/>
            <a:ext cx="2159000" cy="140335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err="1" smtClean="0"/>
              <a:t>Gangguan</a:t>
            </a:r>
            <a:r>
              <a:rPr lang="en-US" dirty="0" smtClean="0"/>
              <a:t> Oral 17 %</a:t>
            </a:r>
            <a:endParaRPr lang="en-US" dirty="0"/>
          </a:p>
        </p:txBody>
      </p:sp>
      <p:sp>
        <p:nvSpPr>
          <p:cNvPr id="18" name="Oval 17"/>
          <p:cNvSpPr/>
          <p:nvPr/>
        </p:nvSpPr>
        <p:spPr>
          <a:xfrm>
            <a:off x="5691188" y="5118099"/>
            <a:ext cx="2159000" cy="140335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Diabetes </a:t>
            </a:r>
            <a:r>
              <a:rPr lang="en-US" dirty="0" err="1" smtClean="0"/>
              <a:t>Melistus</a:t>
            </a:r>
            <a:endParaRPr lang="en-US" dirty="0" smtClean="0"/>
          </a:p>
          <a:p>
            <a:pPr algn="ctr"/>
            <a:r>
              <a:rPr lang="en-US" dirty="0" smtClean="0"/>
              <a:t>5,7 %</a:t>
            </a:r>
            <a:endParaRPr lang="en-US" dirty="0"/>
          </a:p>
        </p:txBody>
      </p:sp>
      <p:sp>
        <p:nvSpPr>
          <p:cNvPr id="19" name="Oval 18"/>
          <p:cNvSpPr/>
          <p:nvPr/>
        </p:nvSpPr>
        <p:spPr>
          <a:xfrm>
            <a:off x="2106614" y="3866356"/>
            <a:ext cx="2159000" cy="140335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Stroke 4,4 %</a:t>
            </a:r>
            <a:endParaRPr lang="en-US" dirty="0"/>
          </a:p>
        </p:txBody>
      </p:sp>
      <p:sp>
        <p:nvSpPr>
          <p:cNvPr id="20" name="Oval 19"/>
          <p:cNvSpPr/>
          <p:nvPr/>
        </p:nvSpPr>
        <p:spPr>
          <a:xfrm>
            <a:off x="1758950" y="2359820"/>
            <a:ext cx="2159000" cy="140335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err="1" smtClean="0"/>
              <a:t>Gagal</a:t>
            </a:r>
            <a:r>
              <a:rPr lang="en-US" dirty="0" smtClean="0"/>
              <a:t> </a:t>
            </a:r>
            <a:r>
              <a:rPr lang="en-US" dirty="0" err="1" smtClean="0"/>
              <a:t>Ginjal</a:t>
            </a:r>
            <a:r>
              <a:rPr lang="en-US" dirty="0" smtClean="0"/>
              <a:t> 0,8 %</a:t>
            </a:r>
            <a:endParaRPr lang="en-US" dirty="0"/>
          </a:p>
        </p:txBody>
      </p:sp>
      <p:sp>
        <p:nvSpPr>
          <p:cNvPr id="21" name="Oval 20"/>
          <p:cNvSpPr/>
          <p:nvPr/>
        </p:nvSpPr>
        <p:spPr>
          <a:xfrm>
            <a:off x="2682875" y="930276"/>
            <a:ext cx="2159000" cy="140335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err="1" smtClean="0"/>
              <a:t>Kanker</a:t>
            </a:r>
            <a:r>
              <a:rPr lang="en-US" dirty="0" smtClean="0"/>
              <a:t> 0,4 %</a:t>
            </a:r>
            <a:endParaRPr lang="en-US" dirty="0"/>
          </a:p>
        </p:txBody>
      </p:sp>
      <p:sp>
        <p:nvSpPr>
          <p:cNvPr id="22" name="Oval 21"/>
          <p:cNvSpPr/>
          <p:nvPr/>
        </p:nvSpPr>
        <p:spPr>
          <a:xfrm>
            <a:off x="3430588" y="5132387"/>
            <a:ext cx="2159000" cy="140335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err="1" smtClean="0"/>
              <a:t>Jantung</a:t>
            </a:r>
            <a:r>
              <a:rPr lang="en-US" dirty="0" smtClean="0"/>
              <a:t> </a:t>
            </a:r>
            <a:r>
              <a:rPr lang="en-US" dirty="0" err="1" smtClean="0"/>
              <a:t>Koroner</a:t>
            </a:r>
            <a:r>
              <a:rPr lang="en-US" dirty="0" smtClean="0"/>
              <a:t> 4,5 %</a:t>
            </a:r>
            <a:endParaRPr lang="en-US" dirty="0"/>
          </a:p>
        </p:txBody>
      </p:sp>
    </p:spTree>
    <p:extLst>
      <p:ext uri="{BB962C8B-B14F-4D97-AF65-F5344CB8AC3E}">
        <p14:creationId xmlns:p14="http://schemas.microsoft.com/office/powerpoint/2010/main" val="1274198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423863"/>
            <a:ext cx="10820400" cy="884237"/>
          </a:xfrm>
        </p:spPr>
        <p:txBody>
          <a:bodyPr>
            <a:normAutofit fontScale="90000"/>
          </a:bodyPr>
          <a:lstStyle/>
          <a:p>
            <a:r>
              <a:rPr lang="en-US" sz="4400" b="1" dirty="0" smtClean="0"/>
              <a:t>4 </a:t>
            </a:r>
            <a:r>
              <a:rPr lang="en-US" sz="4400" b="1" dirty="0" err="1" smtClean="0"/>
              <a:t>Langkah</a:t>
            </a:r>
            <a:r>
              <a:rPr lang="en-US" sz="4400" b="1" dirty="0" smtClean="0"/>
              <a:t> </a:t>
            </a:r>
            <a:r>
              <a:rPr lang="en-US" sz="4400" b="1" dirty="0" err="1" smtClean="0"/>
              <a:t>Menghilangkan</a:t>
            </a:r>
            <a:r>
              <a:rPr lang="en-US" sz="4400" b="1" dirty="0" smtClean="0"/>
              <a:t> </a:t>
            </a:r>
            <a:r>
              <a:rPr lang="en-US" sz="4400" b="1" dirty="0" err="1" smtClean="0"/>
              <a:t>Kerentanan</a:t>
            </a:r>
            <a:r>
              <a:rPr lang="en-US" sz="4400" b="1" dirty="0" smtClean="0"/>
              <a:t> </a:t>
            </a:r>
            <a:r>
              <a:rPr lang="en-US" sz="4400" b="1" dirty="0" err="1" smtClean="0"/>
              <a:t>Pada</a:t>
            </a:r>
            <a:r>
              <a:rPr lang="en-US" sz="4400" b="1" dirty="0" smtClean="0"/>
              <a:t> </a:t>
            </a:r>
            <a:r>
              <a:rPr lang="en-US" sz="4400" b="1" dirty="0" err="1" smtClean="0"/>
              <a:t>Lansia</a:t>
            </a:r>
            <a:endParaRPr lang="en-US" sz="4400" b="1" dirty="0"/>
          </a:p>
        </p:txBody>
      </p:sp>
      <p:sp>
        <p:nvSpPr>
          <p:cNvPr id="4" name="Rounded Rectangle 3"/>
          <p:cNvSpPr/>
          <p:nvPr/>
        </p:nvSpPr>
        <p:spPr>
          <a:xfrm>
            <a:off x="375444" y="1968500"/>
            <a:ext cx="2552700" cy="3784600"/>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b="1"/>
          </a:p>
        </p:txBody>
      </p:sp>
      <p:sp>
        <p:nvSpPr>
          <p:cNvPr id="5" name="Rectangle 4"/>
          <p:cNvSpPr/>
          <p:nvPr/>
        </p:nvSpPr>
        <p:spPr>
          <a:xfrm>
            <a:off x="851694" y="2235200"/>
            <a:ext cx="1600200" cy="4699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err="1" smtClean="0">
                <a:ln w="0"/>
                <a:solidFill>
                  <a:schemeClr val="tx1"/>
                </a:solidFill>
                <a:effectLst>
                  <a:outerShdw blurRad="38100" dist="19050" dir="2700000" algn="tl" rotWithShape="0">
                    <a:schemeClr val="dk1">
                      <a:alpha val="40000"/>
                    </a:schemeClr>
                  </a:outerShdw>
                </a:effectLst>
              </a:rPr>
              <a:t>Preventif</a:t>
            </a:r>
            <a:endParaRPr lang="en-US" dirty="0">
              <a:ln w="0"/>
              <a:solidFill>
                <a:schemeClr val="tx1"/>
              </a:solidFill>
              <a:effectLst>
                <a:outerShdw blurRad="38100" dist="19050" dir="2700000" algn="tl" rotWithShape="0">
                  <a:schemeClr val="dk1">
                    <a:alpha val="40000"/>
                  </a:schemeClr>
                </a:outerShdw>
              </a:effectLst>
            </a:endParaRPr>
          </a:p>
        </p:txBody>
      </p:sp>
      <p:sp>
        <p:nvSpPr>
          <p:cNvPr id="6" name="Down Arrow 5"/>
          <p:cNvSpPr/>
          <p:nvPr/>
        </p:nvSpPr>
        <p:spPr>
          <a:xfrm>
            <a:off x="1416844" y="2965450"/>
            <a:ext cx="469900" cy="558800"/>
          </a:xfrm>
          <a:prstGeom prst="down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b="1"/>
          </a:p>
        </p:txBody>
      </p:sp>
      <p:sp>
        <p:nvSpPr>
          <p:cNvPr id="7" name="Rectangle 6"/>
          <p:cNvSpPr/>
          <p:nvPr/>
        </p:nvSpPr>
        <p:spPr>
          <a:xfrm>
            <a:off x="375444" y="3632200"/>
            <a:ext cx="2552700" cy="1676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b="1" dirty="0" err="1" smtClean="0"/>
              <a:t>Pemberdayaan</a:t>
            </a:r>
            <a:r>
              <a:rPr lang="en-US" b="1" dirty="0" smtClean="0"/>
              <a:t> </a:t>
            </a:r>
            <a:r>
              <a:rPr lang="en-US" b="1" dirty="0" err="1" smtClean="0"/>
              <a:t>ekonomi</a:t>
            </a:r>
            <a:r>
              <a:rPr lang="en-US" b="1" dirty="0" smtClean="0"/>
              <a:t> </a:t>
            </a:r>
            <a:r>
              <a:rPr lang="en-US" b="1" dirty="0" err="1" smtClean="0"/>
              <a:t>keluarga</a:t>
            </a:r>
            <a:endParaRPr lang="en-US" b="1" dirty="0"/>
          </a:p>
        </p:txBody>
      </p:sp>
      <p:sp>
        <p:nvSpPr>
          <p:cNvPr id="9" name="Rounded Rectangle 8"/>
          <p:cNvSpPr/>
          <p:nvPr/>
        </p:nvSpPr>
        <p:spPr>
          <a:xfrm>
            <a:off x="3317875" y="1968500"/>
            <a:ext cx="2552700" cy="3784600"/>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b="1"/>
          </a:p>
        </p:txBody>
      </p:sp>
      <p:sp>
        <p:nvSpPr>
          <p:cNvPr id="10" name="Rectangle 9"/>
          <p:cNvSpPr/>
          <p:nvPr/>
        </p:nvSpPr>
        <p:spPr>
          <a:xfrm>
            <a:off x="3794125" y="2247900"/>
            <a:ext cx="1600200" cy="4699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err="1" smtClean="0">
                <a:ln w="0"/>
                <a:solidFill>
                  <a:schemeClr val="tx1"/>
                </a:solidFill>
                <a:effectLst>
                  <a:outerShdw blurRad="38100" dist="19050" dir="2700000" algn="tl" rotWithShape="0">
                    <a:schemeClr val="dk1">
                      <a:alpha val="40000"/>
                    </a:schemeClr>
                  </a:outerShdw>
                </a:effectLst>
              </a:rPr>
              <a:t>Protektif</a:t>
            </a:r>
            <a:endParaRPr lang="en-US" dirty="0">
              <a:ln w="0"/>
              <a:solidFill>
                <a:schemeClr val="tx1"/>
              </a:solidFill>
              <a:effectLst>
                <a:outerShdw blurRad="38100" dist="19050" dir="2700000" algn="tl" rotWithShape="0">
                  <a:schemeClr val="dk1">
                    <a:alpha val="40000"/>
                  </a:schemeClr>
                </a:outerShdw>
              </a:effectLst>
            </a:endParaRPr>
          </a:p>
        </p:txBody>
      </p:sp>
      <p:sp>
        <p:nvSpPr>
          <p:cNvPr id="11" name="Down Arrow 10"/>
          <p:cNvSpPr/>
          <p:nvPr/>
        </p:nvSpPr>
        <p:spPr>
          <a:xfrm>
            <a:off x="4359275" y="2940050"/>
            <a:ext cx="469900" cy="558800"/>
          </a:xfrm>
          <a:prstGeom prst="down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b="1"/>
          </a:p>
        </p:txBody>
      </p:sp>
      <p:sp>
        <p:nvSpPr>
          <p:cNvPr id="12" name="Rectangle 11"/>
          <p:cNvSpPr/>
          <p:nvPr/>
        </p:nvSpPr>
        <p:spPr>
          <a:xfrm>
            <a:off x="3317874" y="3632200"/>
            <a:ext cx="2552700" cy="1676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b="1" dirty="0" err="1" smtClean="0"/>
              <a:t>Rehabilitasi</a:t>
            </a:r>
            <a:r>
              <a:rPr lang="en-US" b="1" dirty="0" smtClean="0"/>
              <a:t> </a:t>
            </a:r>
            <a:r>
              <a:rPr lang="en-US" b="1" dirty="0" err="1" smtClean="0"/>
              <a:t>tingkat</a:t>
            </a:r>
            <a:r>
              <a:rPr lang="en-US" b="1" dirty="0" smtClean="0"/>
              <a:t> </a:t>
            </a:r>
            <a:r>
              <a:rPr lang="en-US" b="1" dirty="0" err="1" smtClean="0"/>
              <a:t>dasar</a:t>
            </a:r>
            <a:r>
              <a:rPr lang="en-US" b="1" dirty="0" smtClean="0"/>
              <a:t>, </a:t>
            </a:r>
            <a:r>
              <a:rPr lang="en-US" b="1" dirty="0" err="1" smtClean="0"/>
              <a:t>pendampingan</a:t>
            </a:r>
            <a:r>
              <a:rPr lang="en-US" b="1" dirty="0" smtClean="0"/>
              <a:t> </a:t>
            </a:r>
            <a:r>
              <a:rPr lang="en-US" b="1" dirty="0" err="1" smtClean="0"/>
              <a:t>perawatan</a:t>
            </a:r>
            <a:r>
              <a:rPr lang="en-US" b="1" dirty="0" smtClean="0"/>
              <a:t> </a:t>
            </a:r>
            <a:r>
              <a:rPr lang="en-US" b="1" dirty="0" err="1" smtClean="0"/>
              <a:t>jangka</a:t>
            </a:r>
            <a:r>
              <a:rPr lang="en-US" b="1" dirty="0" smtClean="0"/>
              <a:t> </a:t>
            </a:r>
            <a:r>
              <a:rPr lang="en-US" b="1" dirty="0" err="1" smtClean="0"/>
              <a:t>panjang</a:t>
            </a:r>
            <a:endParaRPr lang="en-US" b="1" dirty="0"/>
          </a:p>
        </p:txBody>
      </p:sp>
      <p:sp>
        <p:nvSpPr>
          <p:cNvPr id="13" name="Rounded Rectangle 12"/>
          <p:cNvSpPr/>
          <p:nvPr/>
        </p:nvSpPr>
        <p:spPr>
          <a:xfrm>
            <a:off x="6262687" y="1968500"/>
            <a:ext cx="2552700" cy="378460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b="1"/>
          </a:p>
        </p:txBody>
      </p:sp>
      <p:sp>
        <p:nvSpPr>
          <p:cNvPr id="14" name="Rectangle 13"/>
          <p:cNvSpPr/>
          <p:nvPr/>
        </p:nvSpPr>
        <p:spPr>
          <a:xfrm>
            <a:off x="6738937" y="2235200"/>
            <a:ext cx="1600200" cy="4699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err="1" smtClean="0">
                <a:ln w="0"/>
                <a:solidFill>
                  <a:schemeClr val="tx1"/>
                </a:solidFill>
                <a:effectLst>
                  <a:outerShdw blurRad="38100" dist="19050" dir="2700000" algn="tl" rotWithShape="0">
                    <a:schemeClr val="dk1">
                      <a:alpha val="40000"/>
                    </a:schemeClr>
                  </a:outerShdw>
                </a:effectLst>
              </a:rPr>
              <a:t>Promotif</a:t>
            </a:r>
            <a:endParaRPr lang="en-US" dirty="0">
              <a:ln w="0"/>
              <a:solidFill>
                <a:schemeClr val="tx1"/>
              </a:solidFill>
              <a:effectLst>
                <a:outerShdw blurRad="38100" dist="19050" dir="2700000" algn="tl" rotWithShape="0">
                  <a:schemeClr val="dk1">
                    <a:alpha val="40000"/>
                  </a:schemeClr>
                </a:outerShdw>
              </a:effectLst>
            </a:endParaRPr>
          </a:p>
        </p:txBody>
      </p:sp>
      <p:sp>
        <p:nvSpPr>
          <p:cNvPr id="15" name="Down Arrow 14"/>
          <p:cNvSpPr/>
          <p:nvPr/>
        </p:nvSpPr>
        <p:spPr>
          <a:xfrm>
            <a:off x="7304087" y="2933700"/>
            <a:ext cx="469900" cy="558800"/>
          </a:xfrm>
          <a:prstGeom prst="down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b="1"/>
          </a:p>
        </p:txBody>
      </p:sp>
      <p:sp>
        <p:nvSpPr>
          <p:cNvPr id="16" name="Rectangle 15"/>
          <p:cNvSpPr/>
          <p:nvPr/>
        </p:nvSpPr>
        <p:spPr>
          <a:xfrm>
            <a:off x="6262687" y="3632200"/>
            <a:ext cx="2552700" cy="1676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b="1" dirty="0" err="1" smtClean="0"/>
              <a:t>Peningkatan</a:t>
            </a:r>
            <a:r>
              <a:rPr lang="en-US" b="1" dirty="0" smtClean="0"/>
              <a:t> </a:t>
            </a:r>
            <a:r>
              <a:rPr lang="en-US" b="1" dirty="0" err="1" smtClean="0"/>
              <a:t>keterampilan</a:t>
            </a:r>
            <a:r>
              <a:rPr lang="en-US" b="1" dirty="0" smtClean="0"/>
              <a:t>, </a:t>
            </a:r>
            <a:r>
              <a:rPr lang="en-US" b="1" dirty="0" err="1" smtClean="0"/>
              <a:t>penguatan</a:t>
            </a:r>
            <a:r>
              <a:rPr lang="en-US" b="1" dirty="0" smtClean="0"/>
              <a:t> </a:t>
            </a:r>
            <a:r>
              <a:rPr lang="en-US" b="1" dirty="0" err="1" smtClean="0"/>
              <a:t>kapasitas</a:t>
            </a:r>
            <a:r>
              <a:rPr lang="en-US" b="1" dirty="0" smtClean="0"/>
              <a:t>, </a:t>
            </a:r>
            <a:r>
              <a:rPr lang="en-US" b="1" dirty="0" err="1" smtClean="0"/>
              <a:t>tujuh</a:t>
            </a:r>
            <a:r>
              <a:rPr lang="en-US" b="1" dirty="0" smtClean="0"/>
              <a:t> </a:t>
            </a:r>
            <a:r>
              <a:rPr lang="en-US" b="1" dirty="0" err="1" smtClean="0"/>
              <a:t>aspek</a:t>
            </a:r>
            <a:r>
              <a:rPr lang="en-US" b="1" dirty="0" smtClean="0"/>
              <a:t> </a:t>
            </a:r>
            <a:r>
              <a:rPr lang="en-US" b="1" dirty="0" err="1" smtClean="0"/>
              <a:t>lansia</a:t>
            </a:r>
            <a:endParaRPr lang="en-US" b="1" dirty="0"/>
          </a:p>
        </p:txBody>
      </p:sp>
      <p:sp>
        <p:nvSpPr>
          <p:cNvPr id="17" name="Rounded Rectangle 16"/>
          <p:cNvSpPr/>
          <p:nvPr/>
        </p:nvSpPr>
        <p:spPr>
          <a:xfrm>
            <a:off x="9194800" y="1968500"/>
            <a:ext cx="2552700" cy="37846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b="1"/>
          </a:p>
        </p:txBody>
      </p:sp>
      <p:sp>
        <p:nvSpPr>
          <p:cNvPr id="18" name="Rectangle 17"/>
          <p:cNvSpPr/>
          <p:nvPr/>
        </p:nvSpPr>
        <p:spPr>
          <a:xfrm>
            <a:off x="9671050" y="2247900"/>
            <a:ext cx="1600200" cy="4699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err="1" smtClean="0">
                <a:ln w="0"/>
                <a:solidFill>
                  <a:schemeClr val="tx1"/>
                </a:solidFill>
                <a:effectLst>
                  <a:outerShdw blurRad="38100" dist="19050" dir="2700000" algn="tl" rotWithShape="0">
                    <a:schemeClr val="dk1">
                      <a:alpha val="40000"/>
                    </a:schemeClr>
                  </a:outerShdw>
                </a:effectLst>
              </a:rPr>
              <a:t>Transformatif</a:t>
            </a:r>
            <a:endParaRPr lang="en-US" dirty="0">
              <a:ln w="0"/>
              <a:solidFill>
                <a:schemeClr val="tx1"/>
              </a:solidFill>
              <a:effectLst>
                <a:outerShdw blurRad="38100" dist="19050" dir="2700000" algn="tl" rotWithShape="0">
                  <a:schemeClr val="dk1">
                    <a:alpha val="40000"/>
                  </a:schemeClr>
                </a:outerShdw>
              </a:effectLst>
            </a:endParaRPr>
          </a:p>
        </p:txBody>
      </p:sp>
      <p:sp>
        <p:nvSpPr>
          <p:cNvPr id="19" name="Down Arrow 18"/>
          <p:cNvSpPr/>
          <p:nvPr/>
        </p:nvSpPr>
        <p:spPr>
          <a:xfrm>
            <a:off x="10236200" y="2933700"/>
            <a:ext cx="469900" cy="558800"/>
          </a:xfrm>
          <a:prstGeom prst="down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b="1"/>
          </a:p>
        </p:txBody>
      </p:sp>
      <p:sp>
        <p:nvSpPr>
          <p:cNvPr id="20" name="Rectangle 19"/>
          <p:cNvSpPr/>
          <p:nvPr/>
        </p:nvSpPr>
        <p:spPr>
          <a:xfrm>
            <a:off x="9194800" y="3632200"/>
            <a:ext cx="2552700" cy="1676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b="1" dirty="0" err="1" smtClean="0"/>
              <a:t>Penguatan</a:t>
            </a:r>
            <a:r>
              <a:rPr lang="en-US" b="1" dirty="0" smtClean="0"/>
              <a:t> </a:t>
            </a:r>
            <a:r>
              <a:rPr lang="en-US" b="1" dirty="0" err="1" smtClean="0"/>
              <a:t>Regulasi</a:t>
            </a:r>
            <a:r>
              <a:rPr lang="en-US" b="1" dirty="0" smtClean="0"/>
              <a:t> </a:t>
            </a:r>
            <a:endParaRPr lang="en-US" b="1" dirty="0"/>
          </a:p>
        </p:txBody>
      </p:sp>
    </p:spTree>
    <p:extLst>
      <p:ext uri="{BB962C8B-B14F-4D97-AF65-F5344CB8AC3E}">
        <p14:creationId xmlns:p14="http://schemas.microsoft.com/office/powerpoint/2010/main" val="1841502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anim calcmode="lin" valueType="num">
                                      <p:cBhvr>
                                        <p:cTn id="8" dur="750" fill="hold"/>
                                        <p:tgtEl>
                                          <p:spTgt spid="6"/>
                                        </p:tgtEl>
                                        <p:attrNameLst>
                                          <p:attrName>ppt_x</p:attrName>
                                        </p:attrNameLst>
                                      </p:cBhvr>
                                      <p:tavLst>
                                        <p:tav tm="0">
                                          <p:val>
                                            <p:strVal val="#ppt_x"/>
                                          </p:val>
                                        </p:tav>
                                        <p:tav tm="100000">
                                          <p:val>
                                            <p:strVal val="#ppt_x"/>
                                          </p:val>
                                        </p:tav>
                                      </p:tavLst>
                                    </p:anim>
                                    <p:anim calcmode="lin" valueType="num">
                                      <p:cBhvr>
                                        <p:cTn id="9" dur="75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750"/>
                                        <p:tgtEl>
                                          <p:spTgt spid="7"/>
                                        </p:tgtEl>
                                      </p:cBhvr>
                                    </p:animEffect>
                                    <p:anim calcmode="lin" valueType="num">
                                      <p:cBhvr>
                                        <p:cTn id="13" dur="750" fill="hold"/>
                                        <p:tgtEl>
                                          <p:spTgt spid="7"/>
                                        </p:tgtEl>
                                        <p:attrNameLst>
                                          <p:attrName>ppt_x</p:attrName>
                                        </p:attrNameLst>
                                      </p:cBhvr>
                                      <p:tavLst>
                                        <p:tav tm="0">
                                          <p:val>
                                            <p:strVal val="#ppt_x"/>
                                          </p:val>
                                        </p:tav>
                                        <p:tav tm="100000">
                                          <p:val>
                                            <p:strVal val="#ppt_x"/>
                                          </p:val>
                                        </p:tav>
                                      </p:tavLst>
                                    </p:anim>
                                    <p:anim calcmode="lin" valueType="num">
                                      <p:cBhvr>
                                        <p:cTn id="14" dur="75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750"/>
                                        <p:tgtEl>
                                          <p:spTgt spid="12"/>
                                        </p:tgtEl>
                                      </p:cBhvr>
                                    </p:animEffect>
                                    <p:anim calcmode="lin" valueType="num">
                                      <p:cBhvr>
                                        <p:cTn id="25" dur="750" fill="hold"/>
                                        <p:tgtEl>
                                          <p:spTgt spid="12"/>
                                        </p:tgtEl>
                                        <p:attrNameLst>
                                          <p:attrName>ppt_x</p:attrName>
                                        </p:attrNameLst>
                                      </p:cBhvr>
                                      <p:tavLst>
                                        <p:tav tm="0">
                                          <p:val>
                                            <p:strVal val="#ppt_x"/>
                                          </p:val>
                                        </p:tav>
                                        <p:tav tm="100000">
                                          <p:val>
                                            <p:strVal val="#ppt_x"/>
                                          </p:val>
                                        </p:tav>
                                      </p:tavLst>
                                    </p:anim>
                                    <p:anim calcmode="lin" valueType="num">
                                      <p:cBhvr>
                                        <p:cTn id="26" dur="75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750"/>
                                        <p:tgtEl>
                                          <p:spTgt spid="16"/>
                                        </p:tgtEl>
                                      </p:cBhvr>
                                    </p:animEffect>
                                    <p:anim calcmode="lin" valueType="num">
                                      <p:cBhvr>
                                        <p:cTn id="37" dur="750" fill="hold"/>
                                        <p:tgtEl>
                                          <p:spTgt spid="16"/>
                                        </p:tgtEl>
                                        <p:attrNameLst>
                                          <p:attrName>ppt_x</p:attrName>
                                        </p:attrNameLst>
                                      </p:cBhvr>
                                      <p:tavLst>
                                        <p:tav tm="0">
                                          <p:val>
                                            <p:strVal val="#ppt_x"/>
                                          </p:val>
                                        </p:tav>
                                        <p:tav tm="100000">
                                          <p:val>
                                            <p:strVal val="#ppt_x"/>
                                          </p:val>
                                        </p:tav>
                                      </p:tavLst>
                                    </p:anim>
                                    <p:anim calcmode="lin" valueType="num">
                                      <p:cBhvr>
                                        <p:cTn id="38" dur="75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750"/>
                                        <p:tgtEl>
                                          <p:spTgt spid="20"/>
                                        </p:tgtEl>
                                      </p:cBhvr>
                                    </p:animEffect>
                                    <p:anim calcmode="lin" valueType="num">
                                      <p:cBhvr>
                                        <p:cTn id="49" dur="750" fill="hold"/>
                                        <p:tgtEl>
                                          <p:spTgt spid="20"/>
                                        </p:tgtEl>
                                        <p:attrNameLst>
                                          <p:attrName>ppt_x</p:attrName>
                                        </p:attrNameLst>
                                      </p:cBhvr>
                                      <p:tavLst>
                                        <p:tav tm="0">
                                          <p:val>
                                            <p:strVal val="#ppt_x"/>
                                          </p:val>
                                        </p:tav>
                                        <p:tav tm="100000">
                                          <p:val>
                                            <p:strVal val="#ppt_x"/>
                                          </p:val>
                                        </p:tav>
                                      </p:tavLst>
                                    </p:anim>
                                    <p:anim calcmode="lin" valueType="num">
                                      <p:cBhvr>
                                        <p:cTn id="50" dur="75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P spid="12" grpId="0" animBg="1"/>
      <p:bldP spid="15" grpId="0" animBg="1"/>
      <p:bldP spid="16" grpId="0" animBg="1"/>
      <p:bldP spid="19" grpId="0" animBg="1"/>
      <p:bldP spid="2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765</TotalTime>
  <Words>1264</Words>
  <Application>Microsoft Office PowerPoint</Application>
  <PresentationFormat>Custom</PresentationFormat>
  <Paragraphs>211</Paragraphs>
  <Slides>24</Slides>
  <Notes>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Pendampingan dan Perawatan Jangka Panjang Bagi Lansia Berbasis Keluarga</vt:lpstr>
      <vt:lpstr>PEMBANGUNAN KELUARGA DIPERLUKAN (mengikuti “siklus hidup”</vt:lpstr>
      <vt:lpstr>Landasan Hukum </vt:lpstr>
      <vt:lpstr>Angka Harapan Hidup</vt:lpstr>
      <vt:lpstr>PowerPoint Presentation</vt:lpstr>
      <vt:lpstr>Ciri-Ciri Perubahan</vt:lpstr>
      <vt:lpstr>Masalah Kesehatan Pada Lansia</vt:lpstr>
      <vt:lpstr>PowerPoint Presentation</vt:lpstr>
      <vt:lpstr>4 Langkah Menghilangkan Kerentanan Pada Lansia</vt:lpstr>
      <vt:lpstr>Pengertian Pendampingan Jangka Panjang Bagi Lansia</vt:lpstr>
      <vt:lpstr>PowerPoint Presentation</vt:lpstr>
      <vt:lpstr>Tanda-Tanda Lansia Perlu Perawatan Jangka Panjang</vt:lpstr>
      <vt:lpstr>Tindakan Pendampingan Perawatan</vt:lpstr>
      <vt:lpstr>PowerPoint Presentation</vt:lpstr>
      <vt:lpstr>Pemberian Vitamin</vt:lpstr>
      <vt:lpstr>Lakukan Aktivitas Fisik</vt:lpstr>
      <vt:lpstr>Tidur Yang Cukup</vt:lpstr>
      <vt:lpstr>Kelola Stres</vt:lpstr>
      <vt:lpstr>Minum obat rutin pada penyakit kronis</vt:lpstr>
      <vt:lpstr>Komunikasi Efektif</vt:lpstr>
      <vt:lpstr>Komunikasi Efektif</vt:lpstr>
      <vt:lpstr> Komunikasi Efektif</vt:lpstr>
      <vt:lpstr>Kesimpulan</vt:lpstr>
      <vt:lpstr>TERIMAKASIH</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Tapin</cp:lastModifiedBy>
  <cp:revision>99</cp:revision>
  <cp:lastPrinted>2021-10-07T01:19:14Z</cp:lastPrinted>
  <dcterms:created xsi:type="dcterms:W3CDTF">2020-07-15T11:14:20Z</dcterms:created>
  <dcterms:modified xsi:type="dcterms:W3CDTF">2021-10-07T07:01:00Z</dcterms:modified>
</cp:coreProperties>
</file>