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3" r:id="rId9"/>
    <p:sldId id="278" r:id="rId10"/>
    <p:sldId id="294" r:id="rId11"/>
    <p:sldId id="279" r:id="rId12"/>
    <p:sldId id="280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11426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2848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311597" y="0"/>
            <a:ext cx="482848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1BB46-904C-4FF4-8D85-3E20CB74A9D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82848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11597" y="6513910"/>
            <a:ext cx="482848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DE14A-5F69-4C0D-92E7-46EF481B1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98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185-9A1D-4722-A33C-36E2ECBC162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6C5-9276-4993-895D-61BBC7E20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3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185-9A1D-4722-A33C-36E2ECBC162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6C5-9276-4993-895D-61BBC7E20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185-9A1D-4722-A33C-36E2ECBC162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6C5-9276-4993-895D-61BBC7E20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185-9A1D-4722-A33C-36E2ECBC162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6C5-9276-4993-895D-61BBC7E20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185-9A1D-4722-A33C-36E2ECBC162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6C5-9276-4993-895D-61BBC7E20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185-9A1D-4722-A33C-36E2ECBC162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6C5-9276-4993-895D-61BBC7E20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2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185-9A1D-4722-A33C-36E2ECBC162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6C5-9276-4993-895D-61BBC7E20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185-9A1D-4722-A33C-36E2ECBC162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6C5-9276-4993-895D-61BBC7E20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185-9A1D-4722-A33C-36E2ECBC162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6C5-9276-4993-895D-61BBC7E20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185-9A1D-4722-A33C-36E2ECBC162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6C5-9276-4993-895D-61BBC7E20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185-9A1D-4722-A33C-36E2ECBC162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6C5-9276-4993-895D-61BBC7E20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7B185-9A1D-4722-A33C-36E2ECBC162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6E6C5-9276-4993-895D-61BBC7E20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8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15000" t="10000" r="15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899" y="2118164"/>
            <a:ext cx="8848579" cy="24510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ritannic Bold" panose="020B0903060703020204" pitchFamily="34" charset="0"/>
              </a:rPr>
              <a:t>PENGASUHAN 1000 HARI PERTAMA KEHIDUPAN</a:t>
            </a:r>
            <a:br>
              <a:rPr lang="en-US" b="1" dirty="0">
                <a:latin typeface="Britannic Bold" panose="020B0903060703020204" pitchFamily="34" charset="0"/>
              </a:rPr>
            </a:br>
            <a:r>
              <a:rPr lang="en-US" b="1" dirty="0">
                <a:latin typeface="Britannic Bold" panose="020B0903060703020204" pitchFamily="34" charset="0"/>
              </a:rPr>
              <a:t>(1000 HPK)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624" y1="39683" x2="48624" y2="39683"/>
                        <a14:foregroundMark x1="49541" y1="47619" x2="49541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73379"/>
            <a:ext cx="1510360" cy="1745921"/>
          </a:xfrm>
          <a:prstGeom prst="rect">
            <a:avLst/>
          </a:prstGeom>
        </p:spPr>
      </p:pic>
      <p:pic>
        <p:nvPicPr>
          <p:cNvPr id="5" name="Picture 2" descr="D:\DPPKB\logo_baruu bkkb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252" r="87990">
                        <a14:foregroundMark x1="63843" y1="39672" x2="63843" y2="39672"/>
                        <a14:foregroundMark x1="72187" y1="18361" x2="72187" y2="18361"/>
                        <a14:foregroundMark x1="53856" y1="68525" x2="53856" y2="68525"/>
                        <a14:foregroundMark x1="47282" y1="66230" x2="47282" y2="66230"/>
                        <a14:foregroundMark x1="62958" y1="66230" x2="62958" y2="66230"/>
                        <a14:foregroundMark x1="39823" y1="69508" x2="39823" y2="69508"/>
                        <a14:foregroundMark x1="28824" y1="70492" x2="28824" y2="70492"/>
                        <a14:foregroundMark x1="16561" y1="68525" x2="16561" y2="68525"/>
                        <a14:foregroundMark x1="20400" y1="63668" x2="20400" y2="63668"/>
                        <a14:foregroundMark x1="59600" y1="66436" x2="59600" y2="66436"/>
                        <a14:foregroundMark x1="57467" y1="73010" x2="57467" y2="73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12124"/>
          <a:stretch/>
        </p:blipFill>
        <p:spPr bwMode="auto">
          <a:xfrm>
            <a:off x="8253636" y="546264"/>
            <a:ext cx="2376264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7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503F3D-639E-4E9A-AF56-3ECE8826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04800"/>
            <a:ext cx="6324600" cy="914400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Adobe Fan Heiti Std B" pitchFamily="34" charset="-128"/>
                <a:ea typeface="Adobe Fan Heiti Std B" pitchFamily="34" charset="-128"/>
              </a:rPr>
              <a:t>MENU ISI PIRINGKU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="" xmlns:a16="http://schemas.microsoft.com/office/drawing/2014/main" id="{78B942A3-75A2-463E-8DB8-EB08B44B90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8534400" cy="5181600"/>
          </a:xfrm>
        </p:spPr>
        <p:txBody>
          <a:bodyPr/>
          <a:lstStyle/>
          <a:p>
            <a:pPr marL="457200" indent="-457200">
              <a:buFont typeface="Trebuchet MS" panose="020B0603020202020204" pitchFamily="34" charset="0"/>
              <a:buAutoNum type="arabicPeriod"/>
            </a:pPr>
            <a:endParaRPr lang="en-US" altLang="en-US" sz="2000"/>
          </a:p>
          <a:p>
            <a:pPr marL="457200" indent="-457200">
              <a:buFont typeface="Trebuchet MS" panose="020B0603020202020204" pitchFamily="34" charset="0"/>
              <a:buAutoNum type="arabicPeriod"/>
            </a:pPr>
            <a:r>
              <a:rPr lang="en-US" altLang="en-US" sz="2000"/>
              <a:t>Sajian menu sekali makan siang untuk Bumil:</a:t>
            </a:r>
          </a:p>
          <a:p>
            <a:pPr marL="457200" indent="-457200">
              <a:buFont typeface="Trebuchet MS" panose="020B0603020202020204" pitchFamily="34" charset="0"/>
              <a:buAutoNum type="arabicPeriod"/>
            </a:pPr>
            <a:r>
              <a:rPr lang="en-US" altLang="en-US" sz="2000"/>
              <a:t>Nasi						      : 200 gram</a:t>
            </a:r>
          </a:p>
          <a:p>
            <a:pPr marL="457200" indent="-457200">
              <a:buFont typeface="Trebuchet MS" panose="020B0603020202020204" pitchFamily="34" charset="0"/>
              <a:buAutoNum type="arabicPeriod"/>
            </a:pPr>
            <a:r>
              <a:rPr lang="en-US" altLang="en-US" sz="2000"/>
              <a:t>Ikan haruan/papuyu goreng		: 100 gram</a:t>
            </a:r>
          </a:p>
          <a:p>
            <a:pPr marL="457200" indent="-457200">
              <a:buFont typeface="Trebuchet MS" panose="020B0603020202020204" pitchFamily="34" charset="0"/>
              <a:buAutoNum type="arabicPeriod"/>
            </a:pPr>
            <a:r>
              <a:rPr lang="en-US" altLang="en-US" sz="2000"/>
              <a:t>Oseng tempe tahu				: 50 gram</a:t>
            </a:r>
          </a:p>
          <a:p>
            <a:pPr marL="457200" indent="-457200">
              <a:buFont typeface="Trebuchet MS" panose="020B0603020202020204" pitchFamily="34" charset="0"/>
              <a:buAutoNum type="arabicPeriod"/>
            </a:pPr>
            <a:r>
              <a:rPr lang="en-US" altLang="en-US" sz="2000"/>
              <a:t>Sayur kangkung (gangan karuh) 	: 100 gram</a:t>
            </a:r>
          </a:p>
          <a:p>
            <a:pPr marL="457200" indent="-457200">
              <a:buFont typeface="Trebuchet MS" panose="020B0603020202020204" pitchFamily="34" charset="0"/>
              <a:buAutoNum type="arabicPeriod"/>
            </a:pPr>
            <a:r>
              <a:rPr lang="en-US" altLang="en-US" sz="2000"/>
              <a:t>Buah lokal (Pepaya)				: 150 gram</a:t>
            </a:r>
          </a:p>
          <a:p>
            <a:pPr marL="457200" indent="-457200">
              <a:buFont typeface="Trebuchet MS" panose="020B0603020202020204" pitchFamily="34" charset="0"/>
              <a:buAutoNum type="arabicPeriod"/>
            </a:pPr>
            <a:r>
              <a:rPr lang="en-US" altLang="en-US" sz="2000"/>
              <a:t>Minyak 						      :   10 gram</a:t>
            </a:r>
          </a:p>
          <a:p>
            <a:pPr marL="457200" indent="-457200">
              <a:buFont typeface="Trebuchet MS" panose="020B0603020202020204" pitchFamily="34" charset="0"/>
              <a:buAutoNum type="arabicPeriod"/>
            </a:pPr>
            <a:r>
              <a:rPr lang="en-US" altLang="en-US" sz="2000"/>
              <a:t>Telor rebus (tambahan)</a:t>
            </a:r>
          </a:p>
          <a:p>
            <a:pPr marL="457200" indent="-457200">
              <a:buFont typeface="Trebuchet MS" panose="020B0603020202020204" pitchFamily="34" charset="0"/>
              <a:buAutoNum type="arabicPeriod"/>
            </a:pPr>
            <a:r>
              <a:rPr lang="en-US" altLang="en-US" sz="2000"/>
              <a:t>Air mineral</a:t>
            </a:r>
          </a:p>
        </p:txBody>
      </p:sp>
      <p:pic>
        <p:nvPicPr>
          <p:cNvPr id="21508" name="Picture 3" descr="C:\Users\Asus\Pictures\isi piring ku 2.jpg">
            <a:extLst>
              <a:ext uri="{FF2B5EF4-FFF2-40B4-BE49-F238E27FC236}">
                <a16:creationId xmlns="" xmlns:a16="http://schemas.microsoft.com/office/drawing/2014/main" id="{2D352DED-DBE0-4484-BAE5-09AAE7C06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228600"/>
            <a:ext cx="13874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si Piringku Untuk Anak Sehat - YouTube">
            <a:extLst>
              <a:ext uri="{FF2B5EF4-FFF2-40B4-BE49-F238E27FC236}">
                <a16:creationId xmlns="" xmlns:a16="http://schemas.microsoft.com/office/drawing/2014/main" id="{7997C8D1-3492-45D1-88A5-B9B0B8DA6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33"/>
          <a:stretch>
            <a:fillRect/>
          </a:stretch>
        </p:blipFill>
        <p:spPr bwMode="auto">
          <a:xfrm>
            <a:off x="1524000" y="1785938"/>
            <a:ext cx="4643438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object 2">
            <a:extLst>
              <a:ext uri="{FF2B5EF4-FFF2-40B4-BE49-F238E27FC236}">
                <a16:creationId xmlns="" xmlns:a16="http://schemas.microsoft.com/office/drawing/2014/main" id="{EFC69B90-9872-4BF5-9964-9A871D4F9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1402" y="516997"/>
            <a:ext cx="8229600" cy="1121076"/>
          </a:xfrm>
        </p:spPr>
        <p:txBody>
          <a:bodyPr vert="horz" lIns="0" tIns="11430" rIns="0" bIns="0" rtlCol="0" anchor="ctr">
            <a:spAutoFit/>
          </a:bodyPr>
          <a:lstStyle/>
          <a:p>
            <a:pPr marL="11113" indent="-11113" algn="ctr">
              <a:lnSpc>
                <a:spcPct val="114000"/>
              </a:lnSpc>
              <a:spcBef>
                <a:spcPts val="88"/>
              </a:spcBef>
            </a:pPr>
            <a:r>
              <a:rPr lang="en-US" altLang="en-US" sz="3300" b="1" dirty="0">
                <a:solidFill>
                  <a:srgbClr val="E4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BEDANYA PROGRAM ISI  PIRINGKU DENGAN 4 SEHAT 5  SEMPURNA ?</a:t>
            </a:r>
            <a:endParaRPr lang="en-US" alt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object 3">
            <a:extLst>
              <a:ext uri="{FF2B5EF4-FFF2-40B4-BE49-F238E27FC236}">
                <a16:creationId xmlns="" xmlns:a16="http://schemas.microsoft.com/office/drawing/2014/main" id="{CD302DFC-0824-4CF9-9DCF-413883BF5E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67438" y="2256253"/>
            <a:ext cx="4786312" cy="3734805"/>
          </a:xfrm>
        </p:spPr>
        <p:txBody>
          <a:bodyPr vert="horz" lIns="0" tIns="12065" rIns="0" bIns="0" rtlCol="0">
            <a:spAutoFit/>
          </a:bodyPr>
          <a:lstStyle/>
          <a:p>
            <a:pPr marL="368300" indent="-357188">
              <a:lnSpc>
                <a:spcPct val="106000"/>
              </a:lnSpc>
              <a:spcBef>
                <a:spcPts val="100"/>
              </a:spcBef>
              <a:buSzPct val="25000"/>
              <a:buFont typeface="Times New Roman" panose="02020603050405020304" pitchFamily="18" charset="0"/>
              <a:buChar char="•"/>
              <a:tabLst>
                <a:tab pos="368300" algn="l"/>
                <a:tab pos="369888" algn="l"/>
              </a:tabLs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 ISI PIRINGKU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lama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SEHAT        5        SEMPURNA</a:t>
            </a:r>
          </a:p>
          <a:p>
            <a:pPr marL="368300" indent="-357188">
              <a:lnSpc>
                <a:spcPct val="105000"/>
              </a:lnSpc>
              <a:spcBef>
                <a:spcPts val="913"/>
              </a:spcBef>
              <a:buSzPct val="25000"/>
              <a:buFont typeface="Times New Roman" panose="02020603050405020304" pitchFamily="18" charset="0"/>
              <a:buChar char="•"/>
              <a:tabLst>
                <a:tab pos="368300" algn="l"/>
                <a:tab pos="369888" algn="l"/>
              </a:tabLs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Karena   slogan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GIZI   SEIMBANG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isi piringku by gita mariana on Dribbble">
            <a:extLst>
              <a:ext uri="{FF2B5EF4-FFF2-40B4-BE49-F238E27FC236}">
                <a16:creationId xmlns="" xmlns:a16="http://schemas.microsoft.com/office/drawing/2014/main" id="{3A787F72-9BBA-4191-9317-0E7CA2BFF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43000"/>
            <a:ext cx="41433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object 3">
            <a:extLst>
              <a:ext uri="{FF2B5EF4-FFF2-40B4-BE49-F238E27FC236}">
                <a16:creationId xmlns="" xmlns:a16="http://schemas.microsoft.com/office/drawing/2014/main" id="{E466AF9F-3652-4973-97C2-7508F9EDC0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95876" y="2133601"/>
            <a:ext cx="5300663" cy="4120615"/>
          </a:xfrm>
        </p:spPr>
        <p:txBody>
          <a:bodyPr vert="horz" lIns="0" tIns="145415" rIns="0" bIns="0" rtlCol="0">
            <a:spAutoFit/>
          </a:bodyPr>
          <a:lstStyle/>
          <a:p>
            <a:pPr marL="457200" indent="-444500">
              <a:spcBef>
                <a:spcPts val="1050"/>
              </a:spcBef>
              <a:buSzPct val="68000"/>
              <a:buFont typeface="Times New Roman" panose="02020603050405020304" pitchFamily="18" charset="0"/>
              <a:buChar char=""/>
              <a:tabLst>
                <a:tab pos="457200" algn="l"/>
              </a:tabLst>
            </a:pPr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</a:rPr>
              <a:t>makan  gizi seimbang</a:t>
            </a:r>
          </a:p>
          <a:p>
            <a:pPr marL="457200" indent="-444500">
              <a:buSzPct val="68000"/>
              <a:buFont typeface="Times New Roman" panose="02020603050405020304" pitchFamily="18" charset="0"/>
              <a:buChar char=""/>
              <a:tabLst>
                <a:tab pos="457200" algn="l"/>
              </a:tabLst>
            </a:pPr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</a:rPr>
              <a:t>minum  air putih yang  cukup</a:t>
            </a:r>
          </a:p>
          <a:p>
            <a:pPr marL="457200" indent="-444500">
              <a:spcBef>
                <a:spcPts val="1025"/>
              </a:spcBef>
              <a:buSzPct val="68000"/>
              <a:buFont typeface="Times New Roman" panose="02020603050405020304" pitchFamily="18" charset="0"/>
              <a:buChar char=""/>
              <a:tabLst>
                <a:tab pos="457200" algn="l"/>
              </a:tabLst>
            </a:pPr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</a:rPr>
              <a:t>aktivitas fisik minimal 30 menit per hari</a:t>
            </a:r>
          </a:p>
          <a:p>
            <a:pPr marL="457200" indent="-444500">
              <a:lnSpc>
                <a:spcPct val="105000"/>
              </a:lnSpc>
              <a:spcBef>
                <a:spcPts val="838"/>
              </a:spcBef>
              <a:buSzPct val="68000"/>
              <a:buFont typeface="Times New Roman" panose="02020603050405020304" pitchFamily="18" charset="0"/>
              <a:buChar char=""/>
              <a:tabLst>
                <a:tab pos="457200" algn="l"/>
              </a:tabLst>
            </a:pPr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</a:rPr>
              <a:t>mengukur   tinggi badan  dan berat badan  untuk  mengetahui kondisi  tubuh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A80E58-056B-4C01-A141-B9AD94519BAF}"/>
              </a:ext>
            </a:extLst>
          </p:cNvPr>
          <p:cNvSpPr txBox="1"/>
          <p:nvPr/>
        </p:nvSpPr>
        <p:spPr>
          <a:xfrm>
            <a:off x="1881189" y="357188"/>
            <a:ext cx="492918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3200" spc="-285" dirty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id-ID" sz="3200" spc="-165" dirty="0">
                <a:latin typeface="Arial" panose="020B0604020202020204" pitchFamily="34" charset="0"/>
                <a:cs typeface="Arial" panose="020B0604020202020204" pitchFamily="34" charset="0"/>
              </a:rPr>
              <a:t>ini </a:t>
            </a:r>
            <a:r>
              <a:rPr lang="id-ID" sz="3200" spc="-320" dirty="0">
                <a:latin typeface="Arial" panose="020B0604020202020204" pitchFamily="34" charset="0"/>
                <a:cs typeface="Arial" panose="020B0604020202020204" pitchFamily="34" charset="0"/>
              </a:rPr>
              <a:t>juga </a:t>
            </a:r>
            <a:r>
              <a:rPr lang="id-ID" sz="3200" spc="-405" dirty="0">
                <a:latin typeface="Arial" panose="020B0604020202020204" pitchFamily="34" charset="0"/>
                <a:cs typeface="Arial" panose="020B0604020202020204" pitchFamily="34" charset="0"/>
              </a:rPr>
              <a:t>menekankan     </a:t>
            </a:r>
            <a:r>
              <a:rPr lang="id-ID" sz="3200" spc="-24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id-ID" sz="3200" spc="-385" dirty="0">
                <a:latin typeface="Arial" panose="020B0604020202020204" pitchFamily="34" charset="0"/>
                <a:cs typeface="Arial" panose="020B0604020202020204" pitchFamily="34" charset="0"/>
              </a:rPr>
              <a:t>pesan </a:t>
            </a:r>
            <a:r>
              <a:rPr lang="id-ID" sz="3200" spc="-370" dirty="0">
                <a:latin typeface="Arial" panose="020B0604020202020204" pitchFamily="34" charset="0"/>
                <a:cs typeface="Arial" panose="020B0604020202020204" pitchFamily="34" charset="0"/>
              </a:rPr>
              <a:t>Pokok  </a:t>
            </a:r>
            <a:r>
              <a:rPr lang="id-ID" sz="3200" spc="-225" dirty="0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id-ID" sz="3200" spc="2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spc="-26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="" xmlns:a16="http://schemas.microsoft.com/office/drawing/2014/main" id="{18B34546-53C8-4BDB-B545-976D7FEC6218}"/>
              </a:ext>
            </a:extLst>
          </p:cNvPr>
          <p:cNvSpPr/>
          <p:nvPr/>
        </p:nvSpPr>
        <p:spPr>
          <a:xfrm>
            <a:off x="5595938" y="1500189"/>
            <a:ext cx="785812" cy="71437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3558" name="AutoShape 2" descr="isi piringku by gita mariana on Dribbble">
            <a:extLst>
              <a:ext uri="{FF2B5EF4-FFF2-40B4-BE49-F238E27FC236}">
                <a16:creationId xmlns="" xmlns:a16="http://schemas.microsoft.com/office/drawing/2014/main" id="{FB46AB7E-9345-4DCA-9D0C-08B0667938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559" name="AutoShape 4" descr="isi piringku by gita mariana on Dribbble">
            <a:extLst>
              <a:ext uri="{FF2B5EF4-FFF2-40B4-BE49-F238E27FC236}">
                <a16:creationId xmlns="" xmlns:a16="http://schemas.microsoft.com/office/drawing/2014/main" id="{B46A9B46-CCCF-40DB-BC8A-B2450C0E1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142" y="1882850"/>
            <a:ext cx="4404270" cy="246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esktop\UxwnmCJxa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93786" y="3814011"/>
            <a:ext cx="4220033" cy="282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CER\Desktop\makanan-agar-bayi-sehat-sejak-dalam-kandungan-370x2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836" y="1197233"/>
            <a:ext cx="4301206" cy="345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32940" y="595107"/>
            <a:ext cx="69765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Stimulasi</a:t>
            </a:r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Ibu</a:t>
            </a:r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Hamil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1151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5635" y="465364"/>
            <a:ext cx="364658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4000" b="1" dirty="0"/>
              <a:t>PEMERIKSAAN KEHAMILAN</a:t>
            </a:r>
            <a:endParaRPr lang="en-US" sz="4000" b="1" dirty="0"/>
          </a:p>
        </p:txBody>
      </p:sp>
      <p:sp>
        <p:nvSpPr>
          <p:cNvPr id="5" name="Right Arrow 4"/>
          <p:cNvSpPr/>
          <p:nvPr/>
        </p:nvSpPr>
        <p:spPr>
          <a:xfrm>
            <a:off x="5475971" y="433022"/>
            <a:ext cx="1905133" cy="149829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39482" y="520449"/>
            <a:ext cx="284235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4000" b="1" dirty="0"/>
              <a:t>4X SELAMA KEHAMILAN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623" y="3914150"/>
            <a:ext cx="2718485" cy="2225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50" y="3371334"/>
            <a:ext cx="29337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056" y1="74257" x2="14056" y2="74257"/>
                        <a14:foregroundMark x1="10843" y1="63366" x2="10843" y2="63366"/>
                        <a14:foregroundMark x1="14056" y1="50990" x2="14056" y2="50990"/>
                        <a14:foregroundMark x1="19277" y1="47525" x2="19277" y2="47525"/>
                        <a14:foregroundMark x1="21687" y1="58416" x2="21687" y2="58416"/>
                        <a14:foregroundMark x1="19679" y1="54455" x2="19679" y2="54455"/>
                        <a14:foregroundMark x1="16466" y1="51980" x2="16466" y2="51980"/>
                        <a14:foregroundMark x1="17269" y1="63366" x2="17269" y2="63366"/>
                        <a14:foregroundMark x1="7229" y1="45545" x2="7229" y2="45545"/>
                        <a14:foregroundMark x1="9237" y1="50990" x2="9237" y2="50990"/>
                        <a14:foregroundMark x1="6426" y1="64356" x2="6426" y2="64356"/>
                        <a14:foregroundMark x1="8835" y1="74752" x2="8835" y2="74752"/>
                        <a14:foregroundMark x1="10843" y1="65842" x2="10843" y2="65842"/>
                        <a14:foregroundMark x1="17269" y1="79208" x2="17269" y2="79208"/>
                        <a14:foregroundMark x1="19277" y1="89604" x2="19277" y2="89604"/>
                        <a14:foregroundMark x1="12450" y1="83663" x2="12450" y2="83663"/>
                        <a14:foregroundMark x1="7229" y1="81683" x2="7229" y2="81683"/>
                        <a14:foregroundMark x1="5221" y1="95050" x2="5221" y2="95050"/>
                        <a14:foregroundMark x1="28916" y1="95050" x2="28916" y2="95050"/>
                        <a14:foregroundMark x1="77510" y1="20297" x2="77510" y2="20297"/>
                        <a14:foregroundMark x1="77912" y1="26733" x2="77912" y2="26733"/>
                        <a14:foregroundMark x1="71084" y1="21287" x2="71084" y2="21287"/>
                        <a14:foregroundMark x1="66265" y1="20792" x2="66265" y2="20792"/>
                        <a14:foregroundMark x1="71084" y1="19307" x2="71084" y2="19307"/>
                        <a14:foregroundMark x1="76707" y1="17822" x2="76707" y2="17822"/>
                        <a14:foregroundMark x1="83534" y1="15842" x2="83534" y2="15842"/>
                        <a14:foregroundMark x1="83133" y1="40594" x2="83133" y2="40594"/>
                        <a14:foregroundMark x1="80321" y1="38119" x2="80321" y2="38119"/>
                        <a14:foregroundMark x1="12851" y1="59406" x2="12851" y2="59406"/>
                        <a14:foregroundMark x1="13253" y1="79208" x2="13253" y2="79208"/>
                        <a14:foregroundMark x1="16466" y1="93564" x2="16466" y2="93564"/>
                        <a14:foregroundMark x1="24900" y1="98515" x2="24900" y2="98515"/>
                        <a14:foregroundMark x1="27309" y1="85644" x2="27309" y2="85644"/>
                        <a14:foregroundMark x1="11245" y1="12376" x2="11245" y2="12376"/>
                        <a14:foregroundMark x1="16466" y1="15842" x2="16466" y2="15842"/>
                        <a14:foregroundMark x1="74297" y1="18812" x2="74297" y2="18812"/>
                        <a14:foregroundMark x1="75502" y1="21287" x2="75502" y2="21287"/>
                        <a14:foregroundMark x1="81526" y1="22772" x2="81526" y2="22772"/>
                        <a14:foregroundMark x1="83534" y1="25743" x2="83534" y2="25743"/>
                        <a14:foregroundMark x1="83936" y1="26238" x2="83936" y2="26238"/>
                        <a14:foregroundMark x1="83936" y1="28713" x2="83936" y2="28713"/>
                        <a14:foregroundMark x1="84739" y1="30693" x2="84739" y2="30693"/>
                        <a14:foregroundMark x1="82329" y1="19802" x2="82329" y2="19802"/>
                        <a14:foregroundMark x1="78715" y1="14356" x2="78715" y2="14356"/>
                        <a14:foregroundMark x1="73092" y1="15347" x2="73092" y2="15347"/>
                        <a14:foregroundMark x1="74699" y1="14851" x2="74699" y2="14851"/>
                        <a14:foregroundMark x1="82329" y1="14851" x2="82329" y2="14851"/>
                        <a14:foregroundMark x1="81928" y1="13366" x2="81928" y2="13366"/>
                        <a14:foregroundMark x1="85944" y1="16832" x2="85944" y2="16832"/>
                        <a14:foregroundMark x1="86747" y1="28713" x2="86747" y2="28713"/>
                        <a14:foregroundMark x1="85542" y1="36634" x2="85542" y2="36634"/>
                        <a14:foregroundMark x1="87550" y1="22772" x2="87550" y2="22772"/>
                        <a14:foregroundMark x1="67068" y1="20297" x2="67068" y2="20297"/>
                        <a14:foregroundMark x1="67871" y1="17822" x2="67871" y2="17822"/>
                        <a14:foregroundMark x1="65060" y1="23267" x2="65060" y2="23267"/>
                        <a14:foregroundMark x1="65462" y1="24752" x2="65462" y2="24752"/>
                        <a14:foregroundMark x1="65060" y1="26733" x2="65060" y2="26733"/>
                        <a14:foregroundMark x1="66265" y1="27228" x2="66265" y2="27228"/>
                        <a14:foregroundMark x1="65863" y1="29208" x2="65863" y2="29208"/>
                        <a14:foregroundMark x1="24498" y1="17822" x2="24498" y2="17822"/>
                        <a14:foregroundMark x1="18474" y1="20297" x2="18474" y2="20297"/>
                        <a14:foregroundMark x1="12450" y1="21287" x2="12450" y2="21287"/>
                        <a14:foregroundMark x1="12851" y1="28218" x2="12851" y2="28218"/>
                        <a14:foregroundMark x1="12048" y1="26238" x2="12048" y2="26238"/>
                        <a14:foregroundMark x1="11647" y1="23267" x2="11647" y2="23267"/>
                        <a14:foregroundMark x1="11245" y1="19802" x2="11245" y2="19802"/>
                        <a14:foregroundMark x1="11245" y1="15842" x2="11245" y2="15842"/>
                        <a14:foregroundMark x1="20482" y1="11386" x2="20482" y2="11386"/>
                        <a14:foregroundMark x1="24498" y1="11881" x2="24498" y2="11881"/>
                        <a14:foregroundMark x1="28514" y1="15347" x2="28514" y2="15347"/>
                        <a14:foregroundMark x1="30924" y1="17822" x2="30924" y2="17822"/>
                        <a14:foregroundMark x1="31325" y1="21287" x2="31325" y2="21287"/>
                        <a14:foregroundMark x1="8434" y1="6931" x2="8434" y2="6931"/>
                        <a14:foregroundMark x1="9639" y1="7426" x2="9639" y2="7426"/>
                        <a14:foregroundMark x1="12450" y1="8911" x2="12450" y2="8911"/>
                        <a14:foregroundMark x1="11647" y1="5941" x2="11647" y2="5941"/>
                        <a14:foregroundMark x1="8032" y1="12376" x2="8032" y2="12376"/>
                        <a14:foregroundMark x1="6426" y1="9901" x2="6426" y2="9901"/>
                        <a14:foregroundMark x1="6024" y1="14356" x2="6426" y2="14356"/>
                        <a14:foregroundMark x1="13655" y1="30198" x2="13655" y2="30198"/>
                        <a14:foregroundMark x1="12450" y1="46535" x2="12450" y2="46535"/>
                        <a14:foregroundMark x1="8434" y1="51485" x2="8434" y2="51485"/>
                        <a14:foregroundMark x1="5221" y1="50495" x2="5221" y2="50495"/>
                        <a14:foregroundMark x1="12048" y1="58911" x2="12048" y2="58911"/>
                        <a14:foregroundMark x1="21285" y1="69802" x2="21285" y2="69802"/>
                        <a14:foregroundMark x1="16466" y1="87624" x2="16466" y2="87624"/>
                        <a14:foregroundMark x1="16466" y1="82178" x2="16466" y2="82178"/>
                        <a14:foregroundMark x1="28916" y1="52970" x2="28916" y2="52970"/>
                        <a14:foregroundMark x1="37751" y1="58911" x2="37751" y2="58911"/>
                        <a14:foregroundMark x1="28514" y1="67822" x2="28514" y2="67822"/>
                        <a14:foregroundMark x1="37349" y1="65347" x2="37349" y2="65347"/>
                        <a14:foregroundMark x1="8032" y1="69802" x2="8032" y2="69802"/>
                        <a14:foregroundMark x1="6426" y1="77723" x2="6426" y2="77723"/>
                        <a14:foregroundMark x1="7229" y1="96040" x2="7229" y2="96040"/>
                        <a14:backgroundMark x1="18876" y1="7426" x2="18876" y2="7426"/>
                        <a14:backgroundMark x1="15261" y1="5941" x2="15261" y2="6931"/>
                        <a14:backgroundMark x1="81124" y1="39604" x2="81124" y2="39604"/>
                        <a14:backgroundMark x1="81124" y1="39109" x2="81124" y2="39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05" y="1931316"/>
            <a:ext cx="3225877" cy="26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04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1855" y="837282"/>
            <a:ext cx="419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Setelah lahir, dalam 2 tahun pertama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1626" y="837282"/>
            <a:ext cx="36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Masa yang sangat kritis bagi bayi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98509" y="1838409"/>
            <a:ext cx="380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Lakukan</a:t>
            </a:r>
            <a:r>
              <a:rPr lang="en-US" dirty="0"/>
              <a:t> IMD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berikan</a:t>
            </a:r>
            <a:r>
              <a:rPr lang="en-US" dirty="0"/>
              <a:t> ASI </a:t>
            </a:r>
            <a:r>
              <a:rPr lang="en-US" dirty="0" err="1"/>
              <a:t>eksklusif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98509" y="2232455"/>
            <a:ext cx="79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MPASI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2871" y="2623239"/>
            <a:ext cx="38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Timbang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imunisasi</a:t>
            </a:r>
            <a:r>
              <a:rPr lang="en-US" dirty="0"/>
              <a:t> </a:t>
            </a:r>
            <a:r>
              <a:rPr lang="en-US" dirty="0" err="1"/>
              <a:t>dasar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98509" y="3291022"/>
            <a:ext cx="3848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Stimulasi</a:t>
            </a:r>
            <a:r>
              <a:rPr lang="en-US" dirty="0"/>
              <a:t> / </a:t>
            </a:r>
            <a:r>
              <a:rPr lang="en-US" dirty="0" err="1"/>
              <a:t>rangsangan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usianya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memantau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KKA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000369" y="802156"/>
            <a:ext cx="1532238" cy="4395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1495226">
            <a:off x="6246112" y="1891670"/>
            <a:ext cx="238897" cy="278715"/>
          </a:xfrm>
          <a:prstGeom prst="star5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5-Point Star 10"/>
          <p:cNvSpPr/>
          <p:nvPr/>
        </p:nvSpPr>
        <p:spPr>
          <a:xfrm rot="1495226">
            <a:off x="6246111" y="2307167"/>
            <a:ext cx="238897" cy="278715"/>
          </a:xfrm>
          <a:prstGeom prst="star5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5-Point Star 11"/>
          <p:cNvSpPr/>
          <p:nvPr/>
        </p:nvSpPr>
        <p:spPr>
          <a:xfrm rot="1495226">
            <a:off x="6246111" y="2718032"/>
            <a:ext cx="238897" cy="278715"/>
          </a:xfrm>
          <a:prstGeom prst="star5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5-Point Star 12"/>
          <p:cNvSpPr/>
          <p:nvPr/>
        </p:nvSpPr>
        <p:spPr>
          <a:xfrm rot="1495226">
            <a:off x="6246109" y="3353092"/>
            <a:ext cx="238897" cy="278715"/>
          </a:xfrm>
          <a:prstGeom prst="star5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71" y="3669163"/>
            <a:ext cx="2248818" cy="2195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84" y="1537100"/>
            <a:ext cx="3199877" cy="21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083" y="382433"/>
            <a:ext cx="7403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ernard MT Condensed" panose="02050806060905020404" pitchFamily="18" charset="0"/>
              </a:rPr>
              <a:t>Sanitasi</a:t>
            </a:r>
            <a:r>
              <a:rPr lang="en-US" sz="3600" b="1" dirty="0">
                <a:latin typeface="Bernard MT Condensed" panose="02050806060905020404" pitchFamily="18" charset="0"/>
              </a:rPr>
              <a:t> </a:t>
            </a:r>
            <a:r>
              <a:rPr lang="en-US" sz="3600" b="1" dirty="0" err="1">
                <a:latin typeface="Bernard MT Condensed" panose="02050806060905020404" pitchFamily="18" charset="0"/>
              </a:rPr>
              <a:t>lingkungan</a:t>
            </a:r>
            <a:r>
              <a:rPr lang="en-US" sz="3600" b="1" dirty="0">
                <a:latin typeface="Bernard MT Condensed" panose="02050806060905020404" pitchFamily="18" charset="0"/>
              </a:rPr>
              <a:t> </a:t>
            </a:r>
            <a:r>
              <a:rPr lang="en-US" sz="3600" b="1" dirty="0" err="1">
                <a:latin typeface="Bernard MT Condensed" panose="02050806060905020404" pitchFamily="18" charset="0"/>
              </a:rPr>
              <a:t>dan</a:t>
            </a:r>
            <a:r>
              <a:rPr lang="en-US" sz="3600" b="1" dirty="0">
                <a:latin typeface="Bernard MT Condensed" panose="02050806060905020404" pitchFamily="18" charset="0"/>
              </a:rPr>
              <a:t> </a:t>
            </a:r>
            <a:r>
              <a:rPr lang="en-US" sz="3600" b="1" dirty="0" err="1">
                <a:latin typeface="Bernard MT Condensed" panose="02050806060905020404" pitchFamily="18" charset="0"/>
              </a:rPr>
              <a:t>jaga</a:t>
            </a:r>
            <a:r>
              <a:rPr lang="en-US" sz="3600" b="1" dirty="0">
                <a:latin typeface="Bernard MT Condensed" panose="02050806060905020404" pitchFamily="18" charset="0"/>
              </a:rPr>
              <a:t> </a:t>
            </a:r>
            <a:r>
              <a:rPr lang="en-US" sz="3600" b="1" dirty="0" err="1">
                <a:latin typeface="Bernard MT Condensed" panose="02050806060905020404" pitchFamily="18" charset="0"/>
              </a:rPr>
              <a:t>kebersihan</a:t>
            </a:r>
            <a:r>
              <a:rPr lang="en-US" sz="3600" b="1" dirty="0">
                <a:latin typeface="Bernard MT Condensed" panose="02050806060905020404" pitchFamily="18" charset="0"/>
              </a:rPr>
              <a:t> </a:t>
            </a:r>
            <a:r>
              <a:rPr lang="en-US" sz="3600" b="1" dirty="0" err="1">
                <a:latin typeface="Bernard MT Condensed" panose="02050806060905020404" pitchFamily="18" charset="0"/>
              </a:rPr>
              <a:t>makanan</a:t>
            </a:r>
            <a:r>
              <a:rPr lang="en-US" sz="3600" b="1" dirty="0">
                <a:latin typeface="Bernard MT Condensed" panose="020508060609050204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1578" y="1738184"/>
            <a:ext cx="453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Kebersihan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1578" y="2343665"/>
            <a:ext cx="453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Akses</a:t>
            </a:r>
            <a:r>
              <a:rPr lang="en-US" dirty="0"/>
              <a:t> air </a:t>
            </a:r>
            <a:r>
              <a:rPr lang="en-US" dirty="0" err="1"/>
              <a:t>bersih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1578" y="2940910"/>
            <a:ext cx="453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Jangan</a:t>
            </a:r>
            <a:r>
              <a:rPr lang="en-US" dirty="0"/>
              <a:t> BAB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1577" y="3509319"/>
            <a:ext cx="453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Kebiasaan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1577" y="4147752"/>
            <a:ext cx="472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ditempat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wadah</a:t>
            </a:r>
            <a:r>
              <a:rPr lang="en-US" dirty="0"/>
              <a:t> yang </a:t>
            </a:r>
            <a:r>
              <a:rPr lang="en-US" dirty="0" err="1"/>
              <a:t>bersih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yang </a:t>
            </a:r>
            <a:r>
              <a:rPr lang="en-US" dirty="0" err="1"/>
              <a:t>baik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1960" y="4974211"/>
            <a:ext cx="5074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Bahnschrift Condensed" panose="020B0502040204020203" pitchFamily="34" charset="0"/>
              </a:rPr>
              <a:t>25% </a:t>
            </a:r>
            <a:r>
              <a:rPr lang="en-US" sz="3200" b="1" i="1" dirty="0" err="1">
                <a:latin typeface="Bahnschrift Condensed" panose="020B0502040204020203" pitchFamily="34" charset="0"/>
              </a:rPr>
              <a:t>anak</a:t>
            </a:r>
            <a:r>
              <a:rPr lang="en-US" sz="3200" b="1" i="1" dirty="0">
                <a:latin typeface="Bahnschrift Condensed" panose="020B0502040204020203" pitchFamily="34" charset="0"/>
              </a:rPr>
              <a:t> </a:t>
            </a:r>
            <a:r>
              <a:rPr lang="en-US" sz="3200" b="1" i="1" dirty="0" err="1">
                <a:latin typeface="Bahnschrift Condensed" panose="020B0502040204020203" pitchFamily="34" charset="0"/>
              </a:rPr>
              <a:t>mengalami</a:t>
            </a:r>
            <a:r>
              <a:rPr lang="en-US" sz="3200" b="1" i="1" dirty="0">
                <a:latin typeface="Bahnschrift Condensed" panose="020B0502040204020203" pitchFamily="34" charset="0"/>
              </a:rPr>
              <a:t> </a:t>
            </a:r>
            <a:r>
              <a:rPr lang="en-US" sz="3200" b="1" i="1" dirty="0" err="1">
                <a:latin typeface="Bahnschrift Condensed" panose="020B0502040204020203" pitchFamily="34" charset="0"/>
              </a:rPr>
              <a:t>diare</a:t>
            </a:r>
            <a:r>
              <a:rPr lang="en-US" sz="3200" b="1" i="1" dirty="0">
                <a:latin typeface="Bahnschrift Condensed" panose="020B0502040204020203" pitchFamily="34" charset="0"/>
              </a:rPr>
              <a:t> </a:t>
            </a:r>
            <a:r>
              <a:rPr lang="en-US" sz="3200" b="1" i="1" dirty="0" err="1">
                <a:latin typeface="Bahnschrift Condensed" panose="020B0502040204020203" pitchFamily="34" charset="0"/>
              </a:rPr>
              <a:t>lebih</a:t>
            </a:r>
            <a:r>
              <a:rPr lang="en-US" sz="3200" b="1" i="1" dirty="0">
                <a:latin typeface="Bahnschrift Condensed" panose="020B0502040204020203" pitchFamily="34" charset="0"/>
              </a:rPr>
              <a:t> </a:t>
            </a:r>
            <a:r>
              <a:rPr lang="en-US" sz="3200" b="1" i="1" dirty="0" err="1">
                <a:latin typeface="Bahnschrift Condensed" panose="020B0502040204020203" pitchFamily="34" charset="0"/>
              </a:rPr>
              <a:t>dari</a:t>
            </a:r>
            <a:r>
              <a:rPr lang="en-US" sz="3200" b="1" i="1" dirty="0">
                <a:latin typeface="Bahnschrift Condensed" panose="020B0502040204020203" pitchFamily="34" charset="0"/>
              </a:rPr>
              <a:t> 5x </a:t>
            </a:r>
            <a:r>
              <a:rPr lang="en-US" sz="3200" b="1" i="1" dirty="0" err="1">
                <a:latin typeface="Bahnschrift Condensed" panose="020B0502040204020203" pitchFamily="34" charset="0"/>
              </a:rPr>
              <a:t>sebelum</a:t>
            </a:r>
            <a:r>
              <a:rPr lang="en-US" sz="3200" b="1" i="1" dirty="0">
                <a:latin typeface="Bahnschrift Condensed" panose="020B0502040204020203" pitchFamily="34" charset="0"/>
              </a:rPr>
              <a:t> </a:t>
            </a:r>
            <a:r>
              <a:rPr lang="en-US" sz="3200" b="1" i="1" dirty="0" err="1">
                <a:latin typeface="Bahnschrift Condensed" panose="020B0502040204020203" pitchFamily="34" charset="0"/>
              </a:rPr>
              <a:t>menginjak</a:t>
            </a:r>
            <a:r>
              <a:rPr lang="en-US" sz="3200" b="1" i="1" dirty="0">
                <a:latin typeface="Bahnschrift Condensed" panose="020B0502040204020203" pitchFamily="34" charset="0"/>
              </a:rPr>
              <a:t> </a:t>
            </a:r>
            <a:r>
              <a:rPr lang="en-US" sz="3200" b="1" i="1" dirty="0" err="1">
                <a:latin typeface="Bahnschrift Condensed" panose="020B0502040204020203" pitchFamily="34" charset="0"/>
              </a:rPr>
              <a:t>usia</a:t>
            </a:r>
            <a:r>
              <a:rPr lang="en-US" sz="3200" b="1" i="1" dirty="0">
                <a:latin typeface="Bahnschrift Condensed" panose="020B0502040204020203" pitchFamily="34" charset="0"/>
              </a:rPr>
              <a:t> 2 </a:t>
            </a:r>
            <a:r>
              <a:rPr lang="en-US" sz="3200" b="1" i="1" dirty="0" err="1">
                <a:latin typeface="Bahnschrift Condensed" panose="020B0502040204020203" pitchFamily="34" charset="0"/>
              </a:rPr>
              <a:t>tahun</a:t>
            </a:r>
            <a:r>
              <a:rPr lang="en-US" sz="3200" b="1" i="1" dirty="0"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087395" y="1624228"/>
            <a:ext cx="214182" cy="613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087395" y="2255107"/>
            <a:ext cx="214182" cy="613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087395" y="2843429"/>
            <a:ext cx="214182" cy="613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087394" y="3415275"/>
            <a:ext cx="214182" cy="613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087394" y="4035858"/>
            <a:ext cx="214182" cy="613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011" y="832438"/>
            <a:ext cx="2197297" cy="21972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14" y="2903410"/>
            <a:ext cx="2886075" cy="1581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56" y="1151929"/>
            <a:ext cx="3980655" cy="21254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r="59821"/>
          <a:stretch/>
        </p:blipFill>
        <p:spPr>
          <a:xfrm>
            <a:off x="2343948" y="4905655"/>
            <a:ext cx="1810512" cy="19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3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67481"/>
            <a:ext cx="9144000" cy="5049795"/>
          </a:xfrm>
        </p:spPr>
        <p:txBody>
          <a:bodyPr/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stunting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 HPK,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diperhatikan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asupan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eksklusif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MPASI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pemantauan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Timbang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Posyandu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Imunisasi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Posyandu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Faskes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tumbuh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kembang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KKA 	       BKB</a:t>
            </a:r>
          </a:p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sanitasi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9286" y="246441"/>
            <a:ext cx="3533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Kesimpulan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43632" y="4085967"/>
            <a:ext cx="642552" cy="2141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649360" y="4559641"/>
            <a:ext cx="642552" cy="2141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813402" y="4992124"/>
            <a:ext cx="642552" cy="2141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47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8"/>
          <a:stretch/>
        </p:blipFill>
        <p:spPr>
          <a:xfrm>
            <a:off x="6790182" y="0"/>
            <a:ext cx="5401818" cy="6746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1004" y="323849"/>
            <a:ext cx="64118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TERIMAKASIH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5" b="25252"/>
          <a:stretch/>
        </p:blipFill>
        <p:spPr>
          <a:xfrm>
            <a:off x="494498" y="1285279"/>
            <a:ext cx="6295684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98" y="2993682"/>
            <a:ext cx="6295684" cy="375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5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/>
              <a:t>STUNTING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7" y="1954299"/>
            <a:ext cx="4781909" cy="3787984"/>
          </a:xfrm>
        </p:spPr>
      </p:pic>
      <p:sp>
        <p:nvSpPr>
          <p:cNvPr id="4" name="object 59"/>
          <p:cNvSpPr txBox="1"/>
          <p:nvPr/>
        </p:nvSpPr>
        <p:spPr>
          <a:xfrm>
            <a:off x="5860973" y="1850833"/>
            <a:ext cx="5486400" cy="389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800" spc="80" dirty="0">
                <a:solidFill>
                  <a:srgbClr val="E46B0A"/>
                </a:solidFill>
                <a:latin typeface="Times New Roman"/>
                <a:cs typeface="Times New Roman"/>
              </a:rPr>
              <a:t>Stunting </a:t>
            </a:r>
            <a:r>
              <a:rPr sz="2800" spc="60" dirty="0">
                <a:latin typeface="Times New Roman"/>
                <a:cs typeface="Times New Roman"/>
              </a:rPr>
              <a:t>adalah </a:t>
            </a:r>
            <a:r>
              <a:rPr sz="2800" spc="25" dirty="0">
                <a:latin typeface="Times New Roman"/>
                <a:cs typeface="Times New Roman"/>
              </a:rPr>
              <a:t>kondisi </a:t>
            </a:r>
            <a:r>
              <a:rPr sz="2800" spc="55" dirty="0">
                <a:latin typeface="Times New Roman"/>
                <a:cs typeface="Times New Roman"/>
              </a:rPr>
              <a:t>gagal </a:t>
            </a:r>
            <a:r>
              <a:rPr sz="2800" spc="40" dirty="0">
                <a:latin typeface="Times New Roman"/>
                <a:cs typeface="Times New Roman"/>
              </a:rPr>
              <a:t>tumbuh </a:t>
            </a:r>
            <a:r>
              <a:rPr sz="2800" spc="85" dirty="0">
                <a:latin typeface="Times New Roman"/>
                <a:cs typeface="Times New Roman"/>
              </a:rPr>
              <a:t>pada </a:t>
            </a:r>
            <a:r>
              <a:rPr sz="2800" spc="65" dirty="0">
                <a:latin typeface="Times New Roman"/>
                <a:cs typeface="Times New Roman"/>
              </a:rPr>
              <a:t>anak </a:t>
            </a:r>
            <a:r>
              <a:rPr sz="2800" spc="25" dirty="0">
                <a:latin typeface="Times New Roman"/>
                <a:cs typeface="Times New Roman"/>
              </a:rPr>
              <a:t>balita </a:t>
            </a:r>
            <a:r>
              <a:rPr sz="2800" spc="30" dirty="0">
                <a:latin typeface="Times New Roman"/>
                <a:cs typeface="Times New Roman"/>
              </a:rPr>
              <a:t>akibat </a:t>
            </a:r>
            <a:r>
              <a:rPr sz="2800" spc="25" dirty="0">
                <a:latin typeface="Times New Roman"/>
                <a:cs typeface="Times New Roman"/>
              </a:rPr>
              <a:t>dari  </a:t>
            </a:r>
            <a:r>
              <a:rPr sz="2800" spc="50" dirty="0">
                <a:latin typeface="Times New Roman"/>
                <a:cs typeface="Times New Roman"/>
              </a:rPr>
              <a:t>kekurangan</a:t>
            </a:r>
            <a:r>
              <a:rPr sz="2800" spc="3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gizi </a:t>
            </a:r>
            <a:r>
              <a:rPr sz="2800" spc="25" dirty="0">
                <a:latin typeface="Times New Roman"/>
                <a:cs typeface="Times New Roman"/>
              </a:rPr>
              <a:t>kronis </a:t>
            </a:r>
            <a:r>
              <a:rPr sz="2800" spc="60" dirty="0">
                <a:latin typeface="Times New Roman"/>
                <a:cs typeface="Times New Roman"/>
              </a:rPr>
              <a:t>sehingga </a:t>
            </a:r>
            <a:r>
              <a:rPr sz="2800" spc="65" dirty="0">
                <a:latin typeface="Times New Roman"/>
                <a:cs typeface="Times New Roman"/>
              </a:rPr>
              <a:t>anak </a:t>
            </a:r>
            <a:r>
              <a:rPr sz="2800" spc="15" dirty="0">
                <a:latin typeface="Times New Roman"/>
                <a:cs typeface="Times New Roman"/>
              </a:rPr>
              <a:t>terlalu </a:t>
            </a:r>
            <a:r>
              <a:rPr sz="2800" spc="60" dirty="0">
                <a:latin typeface="Times New Roman"/>
                <a:cs typeface="Times New Roman"/>
              </a:rPr>
              <a:t>pendek </a:t>
            </a:r>
            <a:r>
              <a:rPr sz="2800" spc="25" dirty="0">
                <a:latin typeface="Times New Roman"/>
                <a:cs typeface="Times New Roman"/>
              </a:rPr>
              <a:t>untuk </a:t>
            </a:r>
            <a:r>
              <a:rPr sz="2800" spc="50" dirty="0">
                <a:latin typeface="Times New Roman"/>
                <a:cs typeface="Times New Roman"/>
              </a:rPr>
              <a:t>usianya.  (kekurangan </a:t>
            </a:r>
            <a:r>
              <a:rPr sz="2800" dirty="0">
                <a:latin typeface="Times New Roman"/>
                <a:cs typeface="Times New Roman"/>
              </a:rPr>
              <a:t>gizi </a:t>
            </a:r>
            <a:r>
              <a:rPr sz="2800" spc="15" dirty="0">
                <a:latin typeface="Times New Roman"/>
                <a:cs typeface="Times New Roman"/>
              </a:rPr>
              <a:t>terjadi </a:t>
            </a:r>
            <a:r>
              <a:rPr sz="2800" spc="55" dirty="0">
                <a:latin typeface="Times New Roman"/>
                <a:cs typeface="Times New Roman"/>
              </a:rPr>
              <a:t>sejak </a:t>
            </a:r>
            <a:r>
              <a:rPr sz="2800" spc="25" dirty="0">
                <a:latin typeface="Times New Roman"/>
                <a:cs typeface="Times New Roman"/>
              </a:rPr>
              <a:t>bayi </a:t>
            </a:r>
            <a:r>
              <a:rPr sz="2800" spc="50" dirty="0">
                <a:latin typeface="Times New Roman"/>
                <a:cs typeface="Times New Roman"/>
              </a:rPr>
              <a:t>dalam </a:t>
            </a:r>
            <a:r>
              <a:rPr sz="2800" spc="60" dirty="0">
                <a:latin typeface="Times New Roman"/>
                <a:cs typeface="Times New Roman"/>
              </a:rPr>
              <a:t>kandungan </a:t>
            </a:r>
            <a:r>
              <a:rPr sz="2800" spc="75" dirty="0">
                <a:latin typeface="Times New Roman"/>
                <a:cs typeface="Times New Roman"/>
              </a:rPr>
              <a:t>dan </a:t>
            </a:r>
            <a:r>
              <a:rPr sz="2800" spc="80" dirty="0">
                <a:latin typeface="Times New Roman"/>
                <a:cs typeface="Times New Roman"/>
              </a:rPr>
              <a:t>pada </a:t>
            </a:r>
            <a:r>
              <a:rPr sz="2800" spc="100" dirty="0">
                <a:latin typeface="Times New Roman"/>
                <a:cs typeface="Times New Roman"/>
              </a:rPr>
              <a:t>masa </a:t>
            </a:r>
            <a:r>
              <a:rPr sz="2800" spc="35" dirty="0">
                <a:latin typeface="Times New Roman"/>
                <a:cs typeface="Times New Roman"/>
              </a:rPr>
              <a:t>awal  </a:t>
            </a:r>
            <a:r>
              <a:rPr sz="2800" spc="60" dirty="0">
                <a:latin typeface="Times New Roman"/>
                <a:cs typeface="Times New Roman"/>
              </a:rPr>
              <a:t>setelah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anak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lahir,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tetapi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baru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nampak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setelah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anak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berusia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2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40" dirty="0" err="1">
                <a:latin typeface="Times New Roman"/>
                <a:cs typeface="Times New Roman"/>
              </a:rPr>
              <a:t>tahun</a:t>
            </a:r>
            <a:r>
              <a:rPr sz="2800" spc="40" dirty="0">
                <a:latin typeface="Times New Roman"/>
                <a:cs typeface="Times New Roman"/>
              </a:rPr>
              <a:t>).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9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404665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Data stunting di kab. Tapin</a:t>
            </a:r>
          </a:p>
        </p:txBody>
      </p:sp>
      <p:pic>
        <p:nvPicPr>
          <p:cNvPr id="1026" name="Picture 2" descr="C:\Users\ACER\Pictures\Screenshots\Screenshot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42" t="11539" r="12869" b="10819"/>
          <a:stretch/>
        </p:blipFill>
        <p:spPr bwMode="auto">
          <a:xfrm>
            <a:off x="1263316" y="1118934"/>
            <a:ext cx="9589168" cy="531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1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676610" y="6208357"/>
            <a:ext cx="95442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93252" y="5973183"/>
            <a:ext cx="1906384" cy="481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10" y="403412"/>
            <a:ext cx="2299853" cy="720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3928" y="403411"/>
            <a:ext cx="787400" cy="816348"/>
          </a:xfrm>
          <a:custGeom>
            <a:avLst/>
            <a:gdLst/>
            <a:ahLst/>
            <a:cxnLst/>
            <a:rect l="l" t="t" r="r" b="b"/>
            <a:pathLst>
              <a:path w="649605" h="925194">
                <a:moveTo>
                  <a:pt x="32003" y="925068"/>
                </a:moveTo>
                <a:lnTo>
                  <a:pt x="0" y="903732"/>
                </a:lnTo>
                <a:lnTo>
                  <a:pt x="610019" y="0"/>
                </a:lnTo>
                <a:lnTo>
                  <a:pt x="633221" y="0"/>
                </a:lnTo>
                <a:lnTo>
                  <a:pt x="649223" y="10668"/>
                </a:lnTo>
                <a:lnTo>
                  <a:pt x="32003" y="925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3492" y="403411"/>
            <a:ext cx="788939" cy="816348"/>
          </a:xfrm>
          <a:custGeom>
            <a:avLst/>
            <a:gdLst/>
            <a:ahLst/>
            <a:cxnLst/>
            <a:rect l="l" t="t" r="r" b="b"/>
            <a:pathLst>
              <a:path w="650875" h="925194">
                <a:moveTo>
                  <a:pt x="32003" y="925068"/>
                </a:moveTo>
                <a:lnTo>
                  <a:pt x="0" y="903732"/>
                </a:lnTo>
                <a:lnTo>
                  <a:pt x="611525" y="0"/>
                </a:lnTo>
                <a:lnTo>
                  <a:pt x="634745" y="0"/>
                </a:lnTo>
                <a:lnTo>
                  <a:pt x="650747" y="10668"/>
                </a:lnTo>
                <a:lnTo>
                  <a:pt x="32003" y="925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7584" y="403412"/>
            <a:ext cx="8245918" cy="90767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3892" y="471991"/>
            <a:ext cx="7797800" cy="383241"/>
          </a:xfrm>
          <a:custGeom>
            <a:avLst/>
            <a:gdLst/>
            <a:ahLst/>
            <a:cxnLst/>
            <a:rect l="l" t="t" r="r" b="b"/>
            <a:pathLst>
              <a:path w="6433184" h="434340">
                <a:moveTo>
                  <a:pt x="6432804" y="434339"/>
                </a:moveTo>
                <a:lnTo>
                  <a:pt x="0" y="434339"/>
                </a:lnTo>
                <a:lnTo>
                  <a:pt x="0" y="0"/>
                </a:lnTo>
                <a:lnTo>
                  <a:pt x="6432804" y="0"/>
                </a:lnTo>
                <a:lnTo>
                  <a:pt x="6432804" y="3048"/>
                </a:lnTo>
                <a:lnTo>
                  <a:pt x="6096" y="3048"/>
                </a:lnTo>
                <a:lnTo>
                  <a:pt x="3048" y="6096"/>
                </a:lnTo>
                <a:lnTo>
                  <a:pt x="6096" y="6096"/>
                </a:lnTo>
                <a:lnTo>
                  <a:pt x="6096" y="428244"/>
                </a:lnTo>
                <a:lnTo>
                  <a:pt x="3048" y="428244"/>
                </a:lnTo>
                <a:lnTo>
                  <a:pt x="6096" y="431292"/>
                </a:lnTo>
                <a:lnTo>
                  <a:pt x="6432804" y="431292"/>
                </a:lnTo>
                <a:lnTo>
                  <a:pt x="6432804" y="434339"/>
                </a:lnTo>
                <a:close/>
              </a:path>
              <a:path w="6433184" h="434340">
                <a:moveTo>
                  <a:pt x="6096" y="6096"/>
                </a:moveTo>
                <a:lnTo>
                  <a:pt x="3048" y="6096"/>
                </a:lnTo>
                <a:lnTo>
                  <a:pt x="6096" y="3048"/>
                </a:lnTo>
                <a:lnTo>
                  <a:pt x="6096" y="6096"/>
                </a:lnTo>
                <a:close/>
              </a:path>
              <a:path w="6433184" h="434340">
                <a:moveTo>
                  <a:pt x="6426707" y="6096"/>
                </a:moveTo>
                <a:lnTo>
                  <a:pt x="6096" y="6096"/>
                </a:lnTo>
                <a:lnTo>
                  <a:pt x="6096" y="3048"/>
                </a:lnTo>
                <a:lnTo>
                  <a:pt x="6426707" y="3048"/>
                </a:lnTo>
                <a:lnTo>
                  <a:pt x="6426707" y="6096"/>
                </a:lnTo>
                <a:close/>
              </a:path>
              <a:path w="6433184" h="434340">
                <a:moveTo>
                  <a:pt x="6426707" y="431292"/>
                </a:moveTo>
                <a:lnTo>
                  <a:pt x="6426707" y="3048"/>
                </a:lnTo>
                <a:lnTo>
                  <a:pt x="6429755" y="6096"/>
                </a:lnTo>
                <a:lnTo>
                  <a:pt x="6432804" y="6096"/>
                </a:lnTo>
                <a:lnTo>
                  <a:pt x="6432804" y="428244"/>
                </a:lnTo>
                <a:lnTo>
                  <a:pt x="6429755" y="428244"/>
                </a:lnTo>
                <a:lnTo>
                  <a:pt x="6426707" y="431292"/>
                </a:lnTo>
                <a:close/>
              </a:path>
              <a:path w="6433184" h="434340">
                <a:moveTo>
                  <a:pt x="6432804" y="6096"/>
                </a:moveTo>
                <a:lnTo>
                  <a:pt x="6429755" y="6096"/>
                </a:lnTo>
                <a:lnTo>
                  <a:pt x="6426707" y="3048"/>
                </a:lnTo>
                <a:lnTo>
                  <a:pt x="6432804" y="3048"/>
                </a:lnTo>
                <a:lnTo>
                  <a:pt x="6432804" y="6096"/>
                </a:lnTo>
                <a:close/>
              </a:path>
              <a:path w="6433184" h="434340">
                <a:moveTo>
                  <a:pt x="6096" y="431292"/>
                </a:moveTo>
                <a:lnTo>
                  <a:pt x="3048" y="428244"/>
                </a:lnTo>
                <a:lnTo>
                  <a:pt x="6096" y="428244"/>
                </a:lnTo>
                <a:lnTo>
                  <a:pt x="6096" y="431292"/>
                </a:lnTo>
                <a:close/>
              </a:path>
              <a:path w="6433184" h="434340">
                <a:moveTo>
                  <a:pt x="6426707" y="431292"/>
                </a:moveTo>
                <a:lnTo>
                  <a:pt x="6096" y="431292"/>
                </a:lnTo>
                <a:lnTo>
                  <a:pt x="6096" y="428244"/>
                </a:lnTo>
                <a:lnTo>
                  <a:pt x="6426707" y="428244"/>
                </a:lnTo>
                <a:lnTo>
                  <a:pt x="6426707" y="431292"/>
                </a:lnTo>
                <a:close/>
              </a:path>
              <a:path w="6433184" h="434340">
                <a:moveTo>
                  <a:pt x="6432804" y="431292"/>
                </a:moveTo>
                <a:lnTo>
                  <a:pt x="6426707" y="431292"/>
                </a:lnTo>
                <a:lnTo>
                  <a:pt x="6429755" y="428244"/>
                </a:lnTo>
                <a:lnTo>
                  <a:pt x="6432804" y="428244"/>
                </a:lnTo>
                <a:lnTo>
                  <a:pt x="6432804" y="431292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713007" y="199469"/>
            <a:ext cx="769452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00"/>
                </a:solidFill>
              </a:rPr>
              <a:t>FAKTOR RISIKO</a:t>
            </a:r>
            <a:r>
              <a:rPr b="1" spc="200" dirty="0">
                <a:solidFill>
                  <a:srgbClr val="000000"/>
                </a:solidFill>
              </a:rPr>
              <a:t> </a:t>
            </a:r>
            <a:r>
              <a:rPr b="1" spc="25" dirty="0">
                <a:solidFill>
                  <a:srgbClr val="000000"/>
                </a:solidFill>
              </a:rPr>
              <a:t>STUNTING DI KALIMANTAN SELATAN</a:t>
            </a:r>
            <a:endParaRPr b="1" dirty="0"/>
          </a:p>
        </p:txBody>
      </p:sp>
      <p:sp>
        <p:nvSpPr>
          <p:cNvPr id="17" name="object 17"/>
          <p:cNvSpPr txBox="1"/>
          <p:nvPr/>
        </p:nvSpPr>
        <p:spPr>
          <a:xfrm>
            <a:off x="387926" y="1380907"/>
            <a:ext cx="10475576" cy="4464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9539" indent="-342900">
              <a:lnSpc>
                <a:spcPct val="150000"/>
              </a:lnSpc>
              <a:spcBef>
                <a:spcPts val="9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lang="id-ID" sz="2800" b="1" dirty="0">
                <a:latin typeface="Times New Roman"/>
                <a:cs typeface="Times New Roman"/>
              </a:rPr>
              <a:t>Pola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dirty="0" err="1">
                <a:latin typeface="Times New Roman"/>
                <a:cs typeface="Times New Roman"/>
              </a:rPr>
              <a:t>Asuh</a:t>
            </a:r>
            <a:endParaRPr sz="2800" b="1" dirty="0">
              <a:latin typeface="Times New Roman"/>
              <a:cs typeface="Times New Roman"/>
            </a:endParaRPr>
          </a:p>
          <a:p>
            <a:pPr marL="355600" marR="129539" indent="-342900">
              <a:lnSpc>
                <a:spcPct val="150000"/>
              </a:lnSpc>
              <a:spcBef>
                <a:spcPts val="9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lang="x-none" sz="2800" b="1">
                <a:latin typeface="Times New Roman"/>
                <a:cs typeface="Times New Roman"/>
              </a:rPr>
              <a:t>Akses Layanan Kesehatan</a:t>
            </a:r>
          </a:p>
          <a:p>
            <a:pPr marL="355600" marR="129539" indent="-342900">
              <a:lnSpc>
                <a:spcPct val="150000"/>
              </a:lnSpc>
              <a:spcBef>
                <a:spcPts val="9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lang="x-none" sz="2800" b="1">
                <a:latin typeface="Times New Roman"/>
                <a:cs typeface="Times New Roman"/>
              </a:rPr>
              <a:t>Akses Pangan Bergizi</a:t>
            </a:r>
          </a:p>
          <a:p>
            <a:pPr marL="355600" marR="129539" indent="-342900">
              <a:lnSpc>
                <a:spcPct val="150000"/>
              </a:lnSpc>
              <a:spcBef>
                <a:spcPts val="9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lang="x-none" sz="2800" b="1">
                <a:latin typeface="Times New Roman"/>
                <a:cs typeface="Times New Roman"/>
              </a:rPr>
              <a:t>Akses Air Bersih &amp; Sanitasi</a:t>
            </a:r>
          </a:p>
          <a:p>
            <a:pPr marL="355600" marR="129539" indent="-342900">
              <a:lnSpc>
                <a:spcPct val="150000"/>
              </a:lnSpc>
              <a:spcBef>
                <a:spcPts val="95"/>
              </a:spcBef>
              <a:buAutoNum type="alphaLcPeriod"/>
              <a:tabLst>
                <a:tab pos="354965" algn="l"/>
                <a:tab pos="355600" algn="l"/>
              </a:tabLst>
            </a:pPr>
            <a:endParaRPr sz="2800" b="1" dirty="0">
              <a:latin typeface="Times New Roman"/>
              <a:cs typeface="Times New Roman"/>
            </a:endParaRPr>
          </a:p>
          <a:p>
            <a:pPr marL="12700" algn="just">
              <a:lnSpc>
                <a:spcPct val="150000"/>
              </a:lnSpc>
              <a:spcBef>
                <a:spcPts val="840"/>
              </a:spcBef>
            </a:pPr>
            <a:r>
              <a:rPr sz="2400" b="1" dirty="0" err="1">
                <a:latin typeface="Times New Roman"/>
                <a:cs typeface="Times New Roman"/>
              </a:rPr>
              <a:t>Secara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umum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sama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seperti</a:t>
            </a:r>
            <a:r>
              <a:rPr sz="2400" b="1" dirty="0">
                <a:latin typeface="Times New Roman"/>
                <a:cs typeface="Times New Roman"/>
              </a:rPr>
              <a:t> di </a:t>
            </a:r>
            <a:r>
              <a:rPr sz="2400" b="1" dirty="0" err="1">
                <a:latin typeface="Times New Roman"/>
                <a:cs typeface="Times New Roman"/>
              </a:rPr>
              <a:t>tingkat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nasional</a:t>
            </a:r>
            <a:r>
              <a:rPr sz="2400" b="1" dirty="0">
                <a:latin typeface="Times New Roman"/>
                <a:cs typeface="Times New Roman"/>
              </a:rPr>
              <a:t>, </a:t>
            </a:r>
            <a:r>
              <a:rPr sz="2400" b="1" dirty="0" err="1">
                <a:latin typeface="Times New Roman"/>
                <a:cs typeface="Times New Roman"/>
              </a:rPr>
              <a:t>tetapi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ada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beberapa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faktor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risiko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spesifik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daerah</a:t>
            </a:r>
            <a:r>
              <a:rPr sz="2400" b="1" dirty="0">
                <a:latin typeface="Times New Roman"/>
                <a:cs typeface="Times New Roman"/>
              </a:rPr>
              <a:t> yang </a:t>
            </a:r>
            <a:r>
              <a:rPr sz="2400" b="1" dirty="0" err="1">
                <a:latin typeface="Times New Roman"/>
                <a:cs typeface="Times New Roman"/>
              </a:rPr>
              <a:t>perlu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diintervensi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secara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komprehensif</a:t>
            </a:r>
            <a:r>
              <a:rPr sz="2400" b="1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210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1967" y="4153357"/>
            <a:ext cx="9144000" cy="1961003"/>
          </a:xfrm>
        </p:spPr>
        <p:txBody>
          <a:bodyPr>
            <a:noAutofit/>
          </a:bodyPr>
          <a:lstStyle/>
          <a:p>
            <a:r>
              <a:rPr lang="id-ID" sz="3200" b="1" dirty="0"/>
              <a:t>1000 Hari Pertama Kehidupan adalah periode percepatan tumbuh kembang yang dimulai sejak terbentuknya janin dalam kandungan hingga anak berusia 2 tahun</a:t>
            </a:r>
            <a:endParaRPr lang="en-US" sz="3200" b="1" dirty="0"/>
          </a:p>
        </p:txBody>
      </p:sp>
      <p:pic>
        <p:nvPicPr>
          <p:cNvPr id="1026" name="Picture 2" descr="C:\Users\ACER\Desktop\slide-apa-1000-hari-pertam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4" y="209320"/>
            <a:ext cx="10233139" cy="382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0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94415"/>
            <a:ext cx="9144000" cy="1655762"/>
          </a:xfrm>
        </p:spPr>
        <p:txBody>
          <a:bodyPr>
            <a:normAutofit/>
          </a:bodyPr>
          <a:lstStyle/>
          <a:p>
            <a:r>
              <a:rPr lang="id-ID" sz="3600" b="1" dirty="0"/>
              <a:t>1000 Hari Pertama Kehidupan merupakan Periode Kritis Tumbuh Kembang dan Penentu Kualitas Kesehatan Seumur Hidup</a:t>
            </a:r>
            <a:endParaRPr lang="en-US" sz="3600" b="1" dirty="0"/>
          </a:p>
        </p:txBody>
      </p:sp>
      <p:pic>
        <p:nvPicPr>
          <p:cNvPr id="2050" name="Picture 2" descr="C:\Users\ACER\Desktop\slide-mengapa-1000-hari-pertam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21" y="239828"/>
            <a:ext cx="9853153" cy="417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1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96109"/>
            <a:ext cx="9144000" cy="1655762"/>
          </a:xfrm>
        </p:spPr>
        <p:txBody>
          <a:bodyPr>
            <a:noAutofit/>
          </a:bodyPr>
          <a:lstStyle/>
          <a:p>
            <a:r>
              <a:rPr lang="id-ID" sz="3600" b="1" dirty="0"/>
              <a:t>Gizi pada 1000 Hari Pertama Kehidupan memiliki dampak kesehatan jangka pendek dan jangka panjang</a:t>
            </a:r>
            <a:endParaRPr lang="en-US" sz="3600" b="1" dirty="0"/>
          </a:p>
        </p:txBody>
      </p:sp>
      <p:pic>
        <p:nvPicPr>
          <p:cNvPr id="3074" name="Picture 2" descr="C:\Users\ACER\Desktop\slide-efek-1000-hari-pertam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57" y="112364"/>
            <a:ext cx="9782978" cy="417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1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3556"/>
            <a:ext cx="9144000" cy="947451"/>
          </a:xfrm>
        </p:spPr>
        <p:txBody>
          <a:bodyPr>
            <a:noAutofit/>
          </a:bodyPr>
          <a:lstStyle/>
          <a:p>
            <a:r>
              <a:rPr lang="id-ID" sz="3200" b="1" dirty="0"/>
              <a:t>Rencanakan dan upayakan konsumsi sehat selama kehamilan, terutama yang mengandung :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709540"/>
            <a:ext cx="206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Asam polat, vit (B9)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115374"/>
            <a:ext cx="206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Zat besi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484706"/>
            <a:ext cx="206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Omega 3 dan DHA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916471"/>
            <a:ext cx="206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Kalsium dan vit 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600" y="4459502"/>
            <a:ext cx="1990725" cy="2305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06" y="1511829"/>
            <a:ext cx="5826211" cy="3641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180" y="4447146"/>
            <a:ext cx="19907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9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ideo Edukasi &quot;ISI PIRINGKU&quot; | KKN Profesi Kesehatan - YouTube">
            <a:extLst>
              <a:ext uri="{FF2B5EF4-FFF2-40B4-BE49-F238E27FC236}">
                <a16:creationId xmlns="" xmlns:a16="http://schemas.microsoft.com/office/drawing/2014/main" id="{E1F3A602-5ACD-44CC-990D-9FC74E40C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714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="" xmlns:a16="http://schemas.microsoft.com/office/drawing/2014/main" id="{777B2BBE-DD62-4750-A5C0-02BAD5BA99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2200" y="739431"/>
            <a:ext cx="10515600" cy="576953"/>
          </a:xfrm>
        </p:spPr>
        <p:txBody>
          <a:bodyPr vert="horz" lIns="0" tIns="15875" rIns="0" bIns="0" rtlCol="0" anchor="ctr">
            <a:spAutoFit/>
          </a:bodyPr>
          <a:lstStyle/>
          <a:p>
            <a:pPr marL="12700">
              <a:spcBef>
                <a:spcPts val="125"/>
              </a:spcBef>
              <a:defRPr/>
            </a:pPr>
            <a:r>
              <a:rPr sz="4050" spc="-110" dirty="0">
                <a:solidFill>
                  <a:srgbClr val="000000"/>
                </a:solidFill>
              </a:rPr>
              <a:t>Apa </a:t>
            </a:r>
            <a:r>
              <a:rPr sz="4050" spc="-145" dirty="0">
                <a:solidFill>
                  <a:srgbClr val="000000"/>
                </a:solidFill>
              </a:rPr>
              <a:t>itu slogan </a:t>
            </a:r>
            <a:r>
              <a:rPr sz="4050" spc="-35" dirty="0">
                <a:solidFill>
                  <a:srgbClr val="000000"/>
                </a:solidFill>
              </a:rPr>
              <a:t>ISI </a:t>
            </a:r>
            <a:r>
              <a:rPr sz="4050" spc="-30" dirty="0">
                <a:solidFill>
                  <a:srgbClr val="000000"/>
                </a:solidFill>
              </a:rPr>
              <a:t>PIRINGKU</a:t>
            </a:r>
            <a:r>
              <a:rPr sz="4050" spc="-475" dirty="0">
                <a:solidFill>
                  <a:srgbClr val="000000"/>
                </a:solidFill>
              </a:rPr>
              <a:t> </a:t>
            </a:r>
            <a:r>
              <a:rPr sz="4050" spc="160" dirty="0">
                <a:solidFill>
                  <a:srgbClr val="000000"/>
                </a:solidFill>
              </a:rPr>
              <a:t>?</a:t>
            </a:r>
            <a:endParaRPr sz="4050"/>
          </a:p>
        </p:txBody>
      </p:sp>
      <p:sp>
        <p:nvSpPr>
          <p:cNvPr id="20484" name="object 7">
            <a:extLst>
              <a:ext uri="{FF2B5EF4-FFF2-40B4-BE49-F238E27FC236}">
                <a16:creationId xmlns="" xmlns:a16="http://schemas.microsoft.com/office/drawing/2014/main" id="{8702C353-3596-42D0-BD1F-7C4FA83271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81751" y="1428751"/>
            <a:ext cx="4043363" cy="5032375"/>
          </a:xfrm>
        </p:spPr>
        <p:txBody>
          <a:bodyPr vert="horz" lIns="0" tIns="11430" rIns="0" bIns="0" rtlCol="0">
            <a:spAutoFit/>
          </a:bodyPr>
          <a:lstStyle/>
          <a:p>
            <a:pPr marL="368300" indent="-357188">
              <a:lnSpc>
                <a:spcPct val="106000"/>
              </a:lnSpc>
              <a:spcBef>
                <a:spcPts val="88"/>
              </a:spcBef>
              <a:buSzPct val="25000"/>
              <a:buFont typeface="Times New Roman" panose="02020603050405020304" pitchFamily="18" charset="0"/>
              <a:buChar char="•"/>
              <a:tabLst>
                <a:tab pos="368300" algn="l"/>
                <a:tab pos="369888" algn="l"/>
                <a:tab pos="1706563" algn="l"/>
                <a:tab pos="5359400" algn="l"/>
              </a:tabLst>
            </a:pPr>
            <a:r>
              <a:rPr lang="en-US" altLang="en-US" sz="3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Slogan Isi piringku merupakan slogan yang  menggambarkan porsi makan dalam satu piring terdiri  dari 50% sayur dan  buah dan 50% sisanya karbohidrat  dan protein.</a:t>
            </a:r>
            <a:endParaRPr lang="en-US" altLang="en-US" sz="3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440</Words>
  <Application>Microsoft Office PowerPoint</Application>
  <PresentationFormat>Custom</PresentationFormat>
  <Paragraphs>68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PENGASUHAN 1000 HARI PERTAMA KEHIDUPAN (1000 HPK)</vt:lpstr>
      <vt:lpstr>STUNTING</vt:lpstr>
      <vt:lpstr>Data stunting di kab. Tapin</vt:lpstr>
      <vt:lpstr>FAKTOR RISIKO STUNTING DI KALIMANTAN SELATAN</vt:lpstr>
      <vt:lpstr>PowerPoint Presentation</vt:lpstr>
      <vt:lpstr>PowerPoint Presentation</vt:lpstr>
      <vt:lpstr>PowerPoint Presentation</vt:lpstr>
      <vt:lpstr>Rencanakan dan upayakan konsumsi sehat selama kehamilan, terutama yang mengandung :</vt:lpstr>
      <vt:lpstr>Apa itu slogan ISI PIRINGKU ?</vt:lpstr>
      <vt:lpstr>MENU ISI PIRINGKU</vt:lpstr>
      <vt:lpstr>APA BEDANYA PROGRAM ISI  PIRINGKU DENGAN 4 SEHAT 5  SEMPURNA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PENGASUHAN 1000 HARI PERTAMA KEHIDUPAN (1000 HPK)</dc:title>
  <dc:creator>USER</dc:creator>
  <cp:lastModifiedBy>Tapin</cp:lastModifiedBy>
  <cp:revision>49</cp:revision>
  <cp:lastPrinted>2021-05-05T02:28:05Z</cp:lastPrinted>
  <dcterms:created xsi:type="dcterms:W3CDTF">2020-09-24T22:57:41Z</dcterms:created>
  <dcterms:modified xsi:type="dcterms:W3CDTF">2021-05-05T06:02:26Z</dcterms:modified>
</cp:coreProperties>
</file>