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media/image19.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8" r:id="rId3"/>
    <p:sldId id="259" r:id="rId4"/>
    <p:sldId id="257" r:id="rId5"/>
    <p:sldId id="267" r:id="rId6"/>
    <p:sldId id="260" r:id="rId7"/>
    <p:sldId id="261" r:id="rId8"/>
    <p:sldId id="263" r:id="rId9"/>
    <p:sldId id="264" r:id="rId10"/>
    <p:sldId id="265" r:id="rId11"/>
    <p:sldId id="266" r:id="rId12"/>
    <p:sldId id="262" r:id="rId13"/>
  </p:sldIdLst>
  <p:sldSz cx="9144000" cy="6858000" type="screen4x3"/>
  <p:notesSz cx="9945688"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A4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4" autoAdjust="0"/>
    <p:restoredTop sz="94444" autoAdjust="0"/>
  </p:normalViewPr>
  <p:slideViewPr>
    <p:cSldViewPr>
      <p:cViewPr varScale="1">
        <p:scale>
          <a:sx n="75" d="100"/>
          <a:sy n="75" d="100"/>
        </p:scale>
        <p:origin x="-12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AC8D6-C332-264C-BFC8-3B8AE64391AC}" type="doc">
      <dgm:prSet loTypeId="urn:microsoft.com/office/officeart/2005/8/layout/cycle8" loCatId="relationship" qsTypeId="urn:microsoft.com/office/officeart/2005/8/quickstyle/simple5" qsCatId="simple" csTypeId="urn:microsoft.com/office/officeart/2005/8/colors/colorful1#5" csCatId="colorful" phldr="1"/>
      <dgm:spPr/>
    </dgm:pt>
    <dgm:pt modelId="{644A70B3-94D5-C942-BA3C-9DE2212C4906}">
      <dgm:prSet phldrT="[Text]" custT="1"/>
      <dgm:spPr/>
      <dgm:t>
        <a:bodyPr/>
        <a:lstStyle/>
        <a:p>
          <a:r>
            <a:rPr lang="en-US" sz="1800" b="1"/>
            <a:t>Kesehatan Reproduksi Remaja</a:t>
          </a:r>
          <a:endParaRPr lang="en-US" sz="1800" b="1" dirty="0"/>
        </a:p>
      </dgm:t>
    </dgm:pt>
    <dgm:pt modelId="{74EAF658-85DA-634C-A805-523A3CE3F13A}" type="parTrans" cxnId="{82D8B20B-C19B-3B44-96C8-00B8E68F9247}">
      <dgm:prSet/>
      <dgm:spPr/>
      <dgm:t>
        <a:bodyPr/>
        <a:lstStyle/>
        <a:p>
          <a:endParaRPr lang="en-US" sz="1800"/>
        </a:p>
      </dgm:t>
    </dgm:pt>
    <dgm:pt modelId="{740F6CC6-66F6-9C4B-B0DB-9195F734ECDB}" type="sibTrans" cxnId="{82D8B20B-C19B-3B44-96C8-00B8E68F9247}">
      <dgm:prSet/>
      <dgm:spPr/>
      <dgm:t>
        <a:bodyPr/>
        <a:lstStyle/>
        <a:p>
          <a:endParaRPr lang="en-US" sz="1800"/>
        </a:p>
      </dgm:t>
    </dgm:pt>
    <dgm:pt modelId="{C31E60B0-F80B-A04F-836F-CB3DE108E6B3}">
      <dgm:prSet phldrT="[Text]" custT="1"/>
      <dgm:spPr/>
      <dgm:t>
        <a:bodyPr/>
        <a:lstStyle/>
        <a:p>
          <a:r>
            <a:rPr lang="en-US" sz="1800" b="1" dirty="0" err="1">
              <a:solidFill>
                <a:schemeClr val="tx1"/>
              </a:solidFill>
            </a:rPr>
            <a:t>Keterampilan</a:t>
          </a:r>
          <a:r>
            <a:rPr lang="en-US" sz="1800" b="1" dirty="0">
              <a:solidFill>
                <a:schemeClr val="tx1"/>
              </a:solidFill>
            </a:rPr>
            <a:t> </a:t>
          </a:r>
          <a:r>
            <a:rPr lang="en-US" sz="1800" b="1" dirty="0" err="1">
              <a:solidFill>
                <a:schemeClr val="tx1"/>
              </a:solidFill>
            </a:rPr>
            <a:t>Hidup</a:t>
          </a:r>
          <a:r>
            <a:rPr lang="en-US" sz="1800" b="1" dirty="0">
              <a:solidFill>
                <a:schemeClr val="tx1"/>
              </a:solidFill>
            </a:rPr>
            <a:t> (Life Skill/Soft Skill)</a:t>
          </a:r>
        </a:p>
      </dgm:t>
    </dgm:pt>
    <dgm:pt modelId="{727B7660-8454-A942-B876-7D188D249E03}" type="parTrans" cxnId="{3495E75E-118E-9B43-843B-568D7F2F1658}">
      <dgm:prSet/>
      <dgm:spPr/>
      <dgm:t>
        <a:bodyPr/>
        <a:lstStyle/>
        <a:p>
          <a:endParaRPr lang="en-US" sz="1800"/>
        </a:p>
      </dgm:t>
    </dgm:pt>
    <dgm:pt modelId="{9F7538D5-3F04-144B-AE0B-91F59D8699F2}" type="sibTrans" cxnId="{3495E75E-118E-9B43-843B-568D7F2F1658}">
      <dgm:prSet/>
      <dgm:spPr/>
      <dgm:t>
        <a:bodyPr/>
        <a:lstStyle/>
        <a:p>
          <a:endParaRPr lang="en-US" sz="1800"/>
        </a:p>
      </dgm:t>
    </dgm:pt>
    <dgm:pt modelId="{C7BAB6A4-B768-904A-8DA1-7DF588798D3A}">
      <dgm:prSet phldrT="[Text]" custT="1"/>
      <dgm:spPr/>
      <dgm:t>
        <a:bodyPr/>
        <a:lstStyle/>
        <a:p>
          <a:r>
            <a:rPr lang="en-US" sz="1800" b="1" dirty="0" err="1">
              <a:solidFill>
                <a:schemeClr val="tx1"/>
              </a:solidFill>
            </a:rPr>
            <a:t>Persiapan</a:t>
          </a:r>
          <a:r>
            <a:rPr lang="en-US" sz="1800" b="1" dirty="0">
              <a:solidFill>
                <a:schemeClr val="tx1"/>
              </a:solidFill>
            </a:rPr>
            <a:t> </a:t>
          </a:r>
          <a:r>
            <a:rPr lang="en-US" sz="1800" b="1" dirty="0" err="1">
              <a:solidFill>
                <a:schemeClr val="tx1"/>
              </a:solidFill>
            </a:rPr>
            <a:t>Kehidupan</a:t>
          </a:r>
          <a:r>
            <a:rPr lang="en-US" sz="1800" b="1" dirty="0">
              <a:solidFill>
                <a:schemeClr val="tx1"/>
              </a:solidFill>
            </a:rPr>
            <a:t> </a:t>
          </a:r>
          <a:r>
            <a:rPr lang="en-US" sz="1800" b="1" dirty="0" err="1">
              <a:solidFill>
                <a:schemeClr val="tx1"/>
              </a:solidFill>
            </a:rPr>
            <a:t>Berkeluarga</a:t>
          </a:r>
          <a:endParaRPr lang="en-US" sz="1800" b="1" dirty="0">
            <a:solidFill>
              <a:schemeClr val="tx1"/>
            </a:solidFill>
          </a:endParaRPr>
        </a:p>
      </dgm:t>
    </dgm:pt>
    <dgm:pt modelId="{96258AE4-41E0-2547-8FD4-9F65FD7B83C7}" type="parTrans" cxnId="{3CD4139E-6D4A-2B4D-A37C-09A2094EFABB}">
      <dgm:prSet/>
      <dgm:spPr/>
      <dgm:t>
        <a:bodyPr/>
        <a:lstStyle/>
        <a:p>
          <a:endParaRPr lang="en-US" sz="1800"/>
        </a:p>
      </dgm:t>
    </dgm:pt>
    <dgm:pt modelId="{E6B1B1DB-CA89-994F-933E-BAFA18029244}" type="sibTrans" cxnId="{3CD4139E-6D4A-2B4D-A37C-09A2094EFABB}">
      <dgm:prSet/>
      <dgm:spPr/>
      <dgm:t>
        <a:bodyPr/>
        <a:lstStyle/>
        <a:p>
          <a:endParaRPr lang="en-US" sz="1800"/>
        </a:p>
      </dgm:t>
    </dgm:pt>
    <dgm:pt modelId="{6BA3D262-2C80-7644-8496-852580A0973A}">
      <dgm:prSet phldrT="[Text]" custT="1"/>
      <dgm:spPr/>
      <dgm:t>
        <a:bodyPr/>
        <a:lstStyle/>
        <a:p>
          <a:r>
            <a:rPr lang="en-US" sz="1800" b="1"/>
            <a:t>Kependudukan &amp; Pembangunan Keluarga</a:t>
          </a:r>
          <a:endParaRPr lang="en-US" sz="1800" b="1" dirty="0"/>
        </a:p>
      </dgm:t>
    </dgm:pt>
    <dgm:pt modelId="{1836E0F1-F6AF-694E-82E7-8728AF0E6E43}" type="parTrans" cxnId="{5ABC6C09-7ECB-654B-A1B7-CDDF665077AE}">
      <dgm:prSet/>
      <dgm:spPr/>
      <dgm:t>
        <a:bodyPr/>
        <a:lstStyle/>
        <a:p>
          <a:endParaRPr lang="en-US" sz="1800"/>
        </a:p>
      </dgm:t>
    </dgm:pt>
    <dgm:pt modelId="{DC9D645C-6800-F045-B9C8-E1526E2630A5}" type="sibTrans" cxnId="{5ABC6C09-7ECB-654B-A1B7-CDDF665077AE}">
      <dgm:prSet/>
      <dgm:spPr/>
      <dgm:t>
        <a:bodyPr/>
        <a:lstStyle/>
        <a:p>
          <a:endParaRPr lang="en-US" sz="1800"/>
        </a:p>
      </dgm:t>
    </dgm:pt>
    <dgm:pt modelId="{5B8CDE92-3881-7245-89C1-84C504A9E5CF}" type="pres">
      <dgm:prSet presAssocID="{4A9AC8D6-C332-264C-BFC8-3B8AE64391AC}" presName="compositeShape" presStyleCnt="0">
        <dgm:presLayoutVars>
          <dgm:chMax val="7"/>
          <dgm:dir/>
          <dgm:resizeHandles val="exact"/>
        </dgm:presLayoutVars>
      </dgm:prSet>
      <dgm:spPr/>
    </dgm:pt>
    <dgm:pt modelId="{707E13B6-95C0-5A4B-8CF9-C65DA1747F9E}" type="pres">
      <dgm:prSet presAssocID="{4A9AC8D6-C332-264C-BFC8-3B8AE64391AC}" presName="wedge1" presStyleLbl="node1" presStyleIdx="0" presStyleCnt="4"/>
      <dgm:spPr/>
      <dgm:t>
        <a:bodyPr/>
        <a:lstStyle/>
        <a:p>
          <a:endParaRPr lang="en-US"/>
        </a:p>
      </dgm:t>
    </dgm:pt>
    <dgm:pt modelId="{76795C71-AACB-9047-8423-E08A50735BA8}" type="pres">
      <dgm:prSet presAssocID="{4A9AC8D6-C332-264C-BFC8-3B8AE64391AC}" presName="dummy1a" presStyleCnt="0"/>
      <dgm:spPr/>
    </dgm:pt>
    <dgm:pt modelId="{197EAEAD-B1A6-C54D-AFC4-BE4ECF3ED520}" type="pres">
      <dgm:prSet presAssocID="{4A9AC8D6-C332-264C-BFC8-3B8AE64391AC}" presName="dummy1b" presStyleCnt="0"/>
      <dgm:spPr/>
    </dgm:pt>
    <dgm:pt modelId="{E02A66F7-5A98-6140-8BD4-DEB70E4AA5B1}" type="pres">
      <dgm:prSet presAssocID="{4A9AC8D6-C332-264C-BFC8-3B8AE64391AC}" presName="wedge1Tx" presStyleLbl="node1" presStyleIdx="0" presStyleCnt="4">
        <dgm:presLayoutVars>
          <dgm:chMax val="0"/>
          <dgm:chPref val="0"/>
          <dgm:bulletEnabled val="1"/>
        </dgm:presLayoutVars>
      </dgm:prSet>
      <dgm:spPr/>
      <dgm:t>
        <a:bodyPr/>
        <a:lstStyle/>
        <a:p>
          <a:endParaRPr lang="en-US"/>
        </a:p>
      </dgm:t>
    </dgm:pt>
    <dgm:pt modelId="{FC406EEF-6EBC-7F4D-B03E-B282BA2D4CBD}" type="pres">
      <dgm:prSet presAssocID="{4A9AC8D6-C332-264C-BFC8-3B8AE64391AC}" presName="wedge2" presStyleLbl="node1" presStyleIdx="1" presStyleCnt="4"/>
      <dgm:spPr/>
      <dgm:t>
        <a:bodyPr/>
        <a:lstStyle/>
        <a:p>
          <a:endParaRPr lang="en-US"/>
        </a:p>
      </dgm:t>
    </dgm:pt>
    <dgm:pt modelId="{BE26244A-6720-1446-A1D4-91BAAF444A33}" type="pres">
      <dgm:prSet presAssocID="{4A9AC8D6-C332-264C-BFC8-3B8AE64391AC}" presName="dummy2a" presStyleCnt="0"/>
      <dgm:spPr/>
    </dgm:pt>
    <dgm:pt modelId="{6F06CFCD-2C66-A84E-B98C-236B81EC320B}" type="pres">
      <dgm:prSet presAssocID="{4A9AC8D6-C332-264C-BFC8-3B8AE64391AC}" presName="dummy2b" presStyleCnt="0"/>
      <dgm:spPr/>
    </dgm:pt>
    <dgm:pt modelId="{7D4C27DA-4B9D-884B-A475-BC161050D709}" type="pres">
      <dgm:prSet presAssocID="{4A9AC8D6-C332-264C-BFC8-3B8AE64391AC}" presName="wedge2Tx" presStyleLbl="node1" presStyleIdx="1" presStyleCnt="4">
        <dgm:presLayoutVars>
          <dgm:chMax val="0"/>
          <dgm:chPref val="0"/>
          <dgm:bulletEnabled val="1"/>
        </dgm:presLayoutVars>
      </dgm:prSet>
      <dgm:spPr/>
      <dgm:t>
        <a:bodyPr/>
        <a:lstStyle/>
        <a:p>
          <a:endParaRPr lang="en-US"/>
        </a:p>
      </dgm:t>
    </dgm:pt>
    <dgm:pt modelId="{91A231C8-C237-DE44-8834-888E9F93D24D}" type="pres">
      <dgm:prSet presAssocID="{4A9AC8D6-C332-264C-BFC8-3B8AE64391AC}" presName="wedge3" presStyleLbl="node1" presStyleIdx="2" presStyleCnt="4"/>
      <dgm:spPr/>
      <dgm:t>
        <a:bodyPr/>
        <a:lstStyle/>
        <a:p>
          <a:endParaRPr lang="en-US"/>
        </a:p>
      </dgm:t>
    </dgm:pt>
    <dgm:pt modelId="{5BDB5015-B500-5D4B-B403-F70DA8A0512C}" type="pres">
      <dgm:prSet presAssocID="{4A9AC8D6-C332-264C-BFC8-3B8AE64391AC}" presName="dummy3a" presStyleCnt="0"/>
      <dgm:spPr/>
    </dgm:pt>
    <dgm:pt modelId="{24DC27A2-0ED0-124C-BFAB-9EAFAF388A74}" type="pres">
      <dgm:prSet presAssocID="{4A9AC8D6-C332-264C-BFC8-3B8AE64391AC}" presName="dummy3b" presStyleCnt="0"/>
      <dgm:spPr/>
    </dgm:pt>
    <dgm:pt modelId="{43136EC7-2AD4-D64D-9B30-1E21D685AAE2}" type="pres">
      <dgm:prSet presAssocID="{4A9AC8D6-C332-264C-BFC8-3B8AE64391AC}" presName="wedge3Tx" presStyleLbl="node1" presStyleIdx="2" presStyleCnt="4">
        <dgm:presLayoutVars>
          <dgm:chMax val="0"/>
          <dgm:chPref val="0"/>
          <dgm:bulletEnabled val="1"/>
        </dgm:presLayoutVars>
      </dgm:prSet>
      <dgm:spPr/>
      <dgm:t>
        <a:bodyPr/>
        <a:lstStyle/>
        <a:p>
          <a:endParaRPr lang="en-US"/>
        </a:p>
      </dgm:t>
    </dgm:pt>
    <dgm:pt modelId="{28B3CB06-522F-6B46-8C3E-4022D56D2355}" type="pres">
      <dgm:prSet presAssocID="{4A9AC8D6-C332-264C-BFC8-3B8AE64391AC}" presName="wedge4" presStyleLbl="node1" presStyleIdx="3" presStyleCnt="4"/>
      <dgm:spPr/>
      <dgm:t>
        <a:bodyPr/>
        <a:lstStyle/>
        <a:p>
          <a:endParaRPr lang="en-US"/>
        </a:p>
      </dgm:t>
    </dgm:pt>
    <dgm:pt modelId="{6356361A-15B0-6448-BBFA-269B913FB54C}" type="pres">
      <dgm:prSet presAssocID="{4A9AC8D6-C332-264C-BFC8-3B8AE64391AC}" presName="dummy4a" presStyleCnt="0"/>
      <dgm:spPr/>
    </dgm:pt>
    <dgm:pt modelId="{C835B7ED-BFF2-EE45-B9DC-7221702ADD51}" type="pres">
      <dgm:prSet presAssocID="{4A9AC8D6-C332-264C-BFC8-3B8AE64391AC}" presName="dummy4b" presStyleCnt="0"/>
      <dgm:spPr/>
    </dgm:pt>
    <dgm:pt modelId="{53DB324F-826D-054D-88DF-0DA01C5880BD}" type="pres">
      <dgm:prSet presAssocID="{4A9AC8D6-C332-264C-BFC8-3B8AE64391AC}" presName="wedge4Tx" presStyleLbl="node1" presStyleIdx="3" presStyleCnt="4">
        <dgm:presLayoutVars>
          <dgm:chMax val="0"/>
          <dgm:chPref val="0"/>
          <dgm:bulletEnabled val="1"/>
        </dgm:presLayoutVars>
      </dgm:prSet>
      <dgm:spPr/>
      <dgm:t>
        <a:bodyPr/>
        <a:lstStyle/>
        <a:p>
          <a:endParaRPr lang="en-US"/>
        </a:p>
      </dgm:t>
    </dgm:pt>
    <dgm:pt modelId="{DD3810F6-E249-C847-B0C7-243E8FC6C1F4}" type="pres">
      <dgm:prSet presAssocID="{740F6CC6-66F6-9C4B-B0DB-9195F734ECDB}" presName="arrowWedge1" presStyleLbl="fgSibTrans2D1" presStyleIdx="0" presStyleCnt="4"/>
      <dgm:spPr/>
    </dgm:pt>
    <dgm:pt modelId="{57499B56-45AC-1345-9E06-AB24C6AFC881}" type="pres">
      <dgm:prSet presAssocID="{9F7538D5-3F04-144B-AE0B-91F59D8699F2}" presName="arrowWedge2" presStyleLbl="fgSibTrans2D1" presStyleIdx="1" presStyleCnt="4"/>
      <dgm:spPr/>
    </dgm:pt>
    <dgm:pt modelId="{EF5C26D6-D3E6-524C-AD6E-3F775899FD0C}" type="pres">
      <dgm:prSet presAssocID="{E6B1B1DB-CA89-994F-933E-BAFA18029244}" presName="arrowWedge3" presStyleLbl="fgSibTrans2D1" presStyleIdx="2" presStyleCnt="4"/>
      <dgm:spPr/>
    </dgm:pt>
    <dgm:pt modelId="{5DD48E96-5C81-DF49-9643-3F4C341F9A89}" type="pres">
      <dgm:prSet presAssocID="{DC9D645C-6800-F045-B9C8-E1526E2630A5}" presName="arrowWedge4" presStyleLbl="fgSibTrans2D1" presStyleIdx="3" presStyleCnt="4"/>
      <dgm:spPr/>
    </dgm:pt>
  </dgm:ptLst>
  <dgm:cxnLst>
    <dgm:cxn modelId="{4B750030-B50B-4D70-98EB-46B468AB3669}" type="presOf" srcId="{C31E60B0-F80B-A04F-836F-CB3DE108E6B3}" destId="{7D4C27DA-4B9D-884B-A475-BC161050D709}" srcOrd="1" destOrd="0" presId="urn:microsoft.com/office/officeart/2005/8/layout/cycle8"/>
    <dgm:cxn modelId="{A5187E92-0E79-4004-9F04-B7CC36D2ADDE}" type="presOf" srcId="{C7BAB6A4-B768-904A-8DA1-7DF588798D3A}" destId="{43136EC7-2AD4-D64D-9B30-1E21D685AAE2}" srcOrd="1" destOrd="0" presId="urn:microsoft.com/office/officeart/2005/8/layout/cycle8"/>
    <dgm:cxn modelId="{0EFA23DA-DEB9-4CF9-A927-BAC33183A934}" type="presOf" srcId="{4A9AC8D6-C332-264C-BFC8-3B8AE64391AC}" destId="{5B8CDE92-3881-7245-89C1-84C504A9E5CF}" srcOrd="0" destOrd="0" presId="urn:microsoft.com/office/officeart/2005/8/layout/cycle8"/>
    <dgm:cxn modelId="{A040567F-7CAC-49A7-B352-34B5ACC3BA6B}" type="presOf" srcId="{C7BAB6A4-B768-904A-8DA1-7DF588798D3A}" destId="{91A231C8-C237-DE44-8834-888E9F93D24D}" srcOrd="0" destOrd="0" presId="urn:microsoft.com/office/officeart/2005/8/layout/cycle8"/>
    <dgm:cxn modelId="{3CD4139E-6D4A-2B4D-A37C-09A2094EFABB}" srcId="{4A9AC8D6-C332-264C-BFC8-3B8AE64391AC}" destId="{C7BAB6A4-B768-904A-8DA1-7DF588798D3A}" srcOrd="2" destOrd="0" parTransId="{96258AE4-41E0-2547-8FD4-9F65FD7B83C7}" sibTransId="{E6B1B1DB-CA89-994F-933E-BAFA18029244}"/>
    <dgm:cxn modelId="{3B63336D-5E66-41E5-852E-2613B69CA046}" type="presOf" srcId="{644A70B3-94D5-C942-BA3C-9DE2212C4906}" destId="{E02A66F7-5A98-6140-8BD4-DEB70E4AA5B1}" srcOrd="1" destOrd="0" presId="urn:microsoft.com/office/officeart/2005/8/layout/cycle8"/>
    <dgm:cxn modelId="{14081CFE-CEC2-402A-A704-0A0DC1953F40}" type="presOf" srcId="{6BA3D262-2C80-7644-8496-852580A0973A}" destId="{53DB324F-826D-054D-88DF-0DA01C5880BD}" srcOrd="1" destOrd="0" presId="urn:microsoft.com/office/officeart/2005/8/layout/cycle8"/>
    <dgm:cxn modelId="{3495E75E-118E-9B43-843B-568D7F2F1658}" srcId="{4A9AC8D6-C332-264C-BFC8-3B8AE64391AC}" destId="{C31E60B0-F80B-A04F-836F-CB3DE108E6B3}" srcOrd="1" destOrd="0" parTransId="{727B7660-8454-A942-B876-7D188D249E03}" sibTransId="{9F7538D5-3F04-144B-AE0B-91F59D8699F2}"/>
    <dgm:cxn modelId="{A8195CD1-F328-497D-A0DA-841887071CC5}" type="presOf" srcId="{644A70B3-94D5-C942-BA3C-9DE2212C4906}" destId="{707E13B6-95C0-5A4B-8CF9-C65DA1747F9E}" srcOrd="0" destOrd="0" presId="urn:microsoft.com/office/officeart/2005/8/layout/cycle8"/>
    <dgm:cxn modelId="{4DA42670-7773-418D-B4FB-1C69F003F0B3}" type="presOf" srcId="{6BA3D262-2C80-7644-8496-852580A0973A}" destId="{28B3CB06-522F-6B46-8C3E-4022D56D2355}" srcOrd="0" destOrd="0" presId="urn:microsoft.com/office/officeart/2005/8/layout/cycle8"/>
    <dgm:cxn modelId="{6CDC9A71-B1C5-4479-B2FF-C172C9EDE623}" type="presOf" srcId="{C31E60B0-F80B-A04F-836F-CB3DE108E6B3}" destId="{FC406EEF-6EBC-7F4D-B03E-B282BA2D4CBD}" srcOrd="0" destOrd="0" presId="urn:microsoft.com/office/officeart/2005/8/layout/cycle8"/>
    <dgm:cxn modelId="{82D8B20B-C19B-3B44-96C8-00B8E68F9247}" srcId="{4A9AC8D6-C332-264C-BFC8-3B8AE64391AC}" destId="{644A70B3-94D5-C942-BA3C-9DE2212C4906}" srcOrd="0" destOrd="0" parTransId="{74EAF658-85DA-634C-A805-523A3CE3F13A}" sibTransId="{740F6CC6-66F6-9C4B-B0DB-9195F734ECDB}"/>
    <dgm:cxn modelId="{5ABC6C09-7ECB-654B-A1B7-CDDF665077AE}" srcId="{4A9AC8D6-C332-264C-BFC8-3B8AE64391AC}" destId="{6BA3D262-2C80-7644-8496-852580A0973A}" srcOrd="3" destOrd="0" parTransId="{1836E0F1-F6AF-694E-82E7-8728AF0E6E43}" sibTransId="{DC9D645C-6800-F045-B9C8-E1526E2630A5}"/>
    <dgm:cxn modelId="{E791172B-D44B-446C-B7E4-8382BF161AAA}" type="presParOf" srcId="{5B8CDE92-3881-7245-89C1-84C504A9E5CF}" destId="{707E13B6-95C0-5A4B-8CF9-C65DA1747F9E}" srcOrd="0" destOrd="0" presId="urn:microsoft.com/office/officeart/2005/8/layout/cycle8"/>
    <dgm:cxn modelId="{6EAF00B1-F5F6-4398-A289-12B94123486D}" type="presParOf" srcId="{5B8CDE92-3881-7245-89C1-84C504A9E5CF}" destId="{76795C71-AACB-9047-8423-E08A50735BA8}" srcOrd="1" destOrd="0" presId="urn:microsoft.com/office/officeart/2005/8/layout/cycle8"/>
    <dgm:cxn modelId="{1F3F3483-B155-4DA3-94D8-CE477D3E6A3D}" type="presParOf" srcId="{5B8CDE92-3881-7245-89C1-84C504A9E5CF}" destId="{197EAEAD-B1A6-C54D-AFC4-BE4ECF3ED520}" srcOrd="2" destOrd="0" presId="urn:microsoft.com/office/officeart/2005/8/layout/cycle8"/>
    <dgm:cxn modelId="{BF16CDB3-7E01-454A-ACAA-55D6B1D75B32}" type="presParOf" srcId="{5B8CDE92-3881-7245-89C1-84C504A9E5CF}" destId="{E02A66F7-5A98-6140-8BD4-DEB70E4AA5B1}" srcOrd="3" destOrd="0" presId="urn:microsoft.com/office/officeart/2005/8/layout/cycle8"/>
    <dgm:cxn modelId="{51748B4D-F2E9-4FD4-A3C7-814AE429EFDF}" type="presParOf" srcId="{5B8CDE92-3881-7245-89C1-84C504A9E5CF}" destId="{FC406EEF-6EBC-7F4D-B03E-B282BA2D4CBD}" srcOrd="4" destOrd="0" presId="urn:microsoft.com/office/officeart/2005/8/layout/cycle8"/>
    <dgm:cxn modelId="{D82DC4E5-4103-4C05-8FF1-666C9F3D5295}" type="presParOf" srcId="{5B8CDE92-3881-7245-89C1-84C504A9E5CF}" destId="{BE26244A-6720-1446-A1D4-91BAAF444A33}" srcOrd="5" destOrd="0" presId="urn:microsoft.com/office/officeart/2005/8/layout/cycle8"/>
    <dgm:cxn modelId="{31100411-B7F2-42B2-94EA-40C7DD7C457A}" type="presParOf" srcId="{5B8CDE92-3881-7245-89C1-84C504A9E5CF}" destId="{6F06CFCD-2C66-A84E-B98C-236B81EC320B}" srcOrd="6" destOrd="0" presId="urn:microsoft.com/office/officeart/2005/8/layout/cycle8"/>
    <dgm:cxn modelId="{24E6E9F0-0F88-4E3B-B93E-692A93407011}" type="presParOf" srcId="{5B8CDE92-3881-7245-89C1-84C504A9E5CF}" destId="{7D4C27DA-4B9D-884B-A475-BC161050D709}" srcOrd="7" destOrd="0" presId="urn:microsoft.com/office/officeart/2005/8/layout/cycle8"/>
    <dgm:cxn modelId="{B19391F7-5F80-4405-909C-DFBC399B35CF}" type="presParOf" srcId="{5B8CDE92-3881-7245-89C1-84C504A9E5CF}" destId="{91A231C8-C237-DE44-8834-888E9F93D24D}" srcOrd="8" destOrd="0" presId="urn:microsoft.com/office/officeart/2005/8/layout/cycle8"/>
    <dgm:cxn modelId="{54B6EBB6-B9A4-4F31-8110-C1A8AC9331BA}" type="presParOf" srcId="{5B8CDE92-3881-7245-89C1-84C504A9E5CF}" destId="{5BDB5015-B500-5D4B-B403-F70DA8A0512C}" srcOrd="9" destOrd="0" presId="urn:microsoft.com/office/officeart/2005/8/layout/cycle8"/>
    <dgm:cxn modelId="{B022ADF9-8AE2-4E1A-848B-3375F6998097}" type="presParOf" srcId="{5B8CDE92-3881-7245-89C1-84C504A9E5CF}" destId="{24DC27A2-0ED0-124C-BFAB-9EAFAF388A74}" srcOrd="10" destOrd="0" presId="urn:microsoft.com/office/officeart/2005/8/layout/cycle8"/>
    <dgm:cxn modelId="{3293FD7A-668C-42E2-BB5C-CABCB87034D5}" type="presParOf" srcId="{5B8CDE92-3881-7245-89C1-84C504A9E5CF}" destId="{43136EC7-2AD4-D64D-9B30-1E21D685AAE2}" srcOrd="11" destOrd="0" presId="urn:microsoft.com/office/officeart/2005/8/layout/cycle8"/>
    <dgm:cxn modelId="{C6F3736F-13DE-4182-A248-5D0B8F0075F6}" type="presParOf" srcId="{5B8CDE92-3881-7245-89C1-84C504A9E5CF}" destId="{28B3CB06-522F-6B46-8C3E-4022D56D2355}" srcOrd="12" destOrd="0" presId="urn:microsoft.com/office/officeart/2005/8/layout/cycle8"/>
    <dgm:cxn modelId="{6C977300-1115-434A-B93E-2017070EE0ED}" type="presParOf" srcId="{5B8CDE92-3881-7245-89C1-84C504A9E5CF}" destId="{6356361A-15B0-6448-BBFA-269B913FB54C}" srcOrd="13" destOrd="0" presId="urn:microsoft.com/office/officeart/2005/8/layout/cycle8"/>
    <dgm:cxn modelId="{1CAFDEF0-FA65-47AA-A39B-70EB79CE9822}" type="presParOf" srcId="{5B8CDE92-3881-7245-89C1-84C504A9E5CF}" destId="{C835B7ED-BFF2-EE45-B9DC-7221702ADD51}" srcOrd="14" destOrd="0" presId="urn:microsoft.com/office/officeart/2005/8/layout/cycle8"/>
    <dgm:cxn modelId="{0E793824-6619-400C-ABD5-E6EA4DA778C2}" type="presParOf" srcId="{5B8CDE92-3881-7245-89C1-84C504A9E5CF}" destId="{53DB324F-826D-054D-88DF-0DA01C5880BD}" srcOrd="15" destOrd="0" presId="urn:microsoft.com/office/officeart/2005/8/layout/cycle8"/>
    <dgm:cxn modelId="{F8D13A2C-ACB3-44F8-BE11-FFE7B16B6A70}" type="presParOf" srcId="{5B8CDE92-3881-7245-89C1-84C504A9E5CF}" destId="{DD3810F6-E249-C847-B0C7-243E8FC6C1F4}" srcOrd="16" destOrd="0" presId="urn:microsoft.com/office/officeart/2005/8/layout/cycle8"/>
    <dgm:cxn modelId="{6F1CD42D-88EF-42C7-A09A-62B56C3AE390}" type="presParOf" srcId="{5B8CDE92-3881-7245-89C1-84C504A9E5CF}" destId="{57499B56-45AC-1345-9E06-AB24C6AFC881}" srcOrd="17" destOrd="0" presId="urn:microsoft.com/office/officeart/2005/8/layout/cycle8"/>
    <dgm:cxn modelId="{54AC53BC-43F1-43BA-9FCB-AA40B41FD8A8}" type="presParOf" srcId="{5B8CDE92-3881-7245-89C1-84C504A9E5CF}" destId="{EF5C26D6-D3E6-524C-AD6E-3F775899FD0C}" srcOrd="18" destOrd="0" presId="urn:microsoft.com/office/officeart/2005/8/layout/cycle8"/>
    <dgm:cxn modelId="{00BA28F8-35C2-4C0C-B356-F1A5777E94CC}" type="presParOf" srcId="{5B8CDE92-3881-7245-89C1-84C504A9E5CF}" destId="{5DD48E96-5C81-DF49-9643-3F4C341F9A89}"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E13B6-95C0-5A4B-8CF9-C65DA1747F9E}">
      <dsp:nvSpPr>
        <dsp:cNvPr id="0" name=""/>
        <dsp:cNvSpPr/>
      </dsp:nvSpPr>
      <dsp:spPr>
        <a:xfrm>
          <a:off x="477401" y="412933"/>
          <a:ext cx="4422283" cy="4422283"/>
        </a:xfrm>
        <a:prstGeom prst="pie">
          <a:avLst>
            <a:gd name="adj1" fmla="val 162000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a:t>Kesehatan Reproduksi Remaja</a:t>
          </a:r>
          <a:endParaRPr lang="en-US" sz="1800" b="1" kern="1200" dirty="0"/>
        </a:p>
      </dsp:txBody>
      <dsp:txXfrm>
        <a:off x="2824896" y="1329504"/>
        <a:ext cx="1632033" cy="1210863"/>
      </dsp:txXfrm>
    </dsp:sp>
    <dsp:sp modelId="{FC406EEF-6EBC-7F4D-B03E-B282BA2D4CBD}">
      <dsp:nvSpPr>
        <dsp:cNvPr id="0" name=""/>
        <dsp:cNvSpPr/>
      </dsp:nvSpPr>
      <dsp:spPr>
        <a:xfrm>
          <a:off x="477401" y="561395"/>
          <a:ext cx="4422283" cy="4422283"/>
        </a:xfrm>
        <a:prstGeom prst="pie">
          <a:avLst>
            <a:gd name="adj1" fmla="val 0"/>
            <a:gd name="adj2" fmla="val 54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solidFill>
                <a:schemeClr val="tx1"/>
              </a:solidFill>
            </a:rPr>
            <a:t>Keterampilan</a:t>
          </a:r>
          <a:r>
            <a:rPr lang="en-US" sz="1800" b="1" kern="1200" dirty="0">
              <a:solidFill>
                <a:schemeClr val="tx1"/>
              </a:solidFill>
            </a:rPr>
            <a:t> </a:t>
          </a:r>
          <a:r>
            <a:rPr lang="en-US" sz="1800" b="1" kern="1200" dirty="0" err="1">
              <a:solidFill>
                <a:schemeClr val="tx1"/>
              </a:solidFill>
            </a:rPr>
            <a:t>Hidup</a:t>
          </a:r>
          <a:r>
            <a:rPr lang="en-US" sz="1800" b="1" kern="1200" dirty="0">
              <a:solidFill>
                <a:schemeClr val="tx1"/>
              </a:solidFill>
            </a:rPr>
            <a:t> (Life Skill/Soft Skill)</a:t>
          </a:r>
        </a:p>
      </dsp:txBody>
      <dsp:txXfrm>
        <a:off x="2824896" y="2856244"/>
        <a:ext cx="1632033" cy="1210863"/>
      </dsp:txXfrm>
    </dsp:sp>
    <dsp:sp modelId="{91A231C8-C237-DE44-8834-888E9F93D24D}">
      <dsp:nvSpPr>
        <dsp:cNvPr id="0" name=""/>
        <dsp:cNvSpPr/>
      </dsp:nvSpPr>
      <dsp:spPr>
        <a:xfrm>
          <a:off x="328938" y="561395"/>
          <a:ext cx="4422283" cy="4422283"/>
        </a:xfrm>
        <a:prstGeom prst="pie">
          <a:avLst>
            <a:gd name="adj1" fmla="val 5400000"/>
            <a:gd name="adj2" fmla="val 108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solidFill>
                <a:schemeClr val="tx1"/>
              </a:solidFill>
            </a:rPr>
            <a:t>Persiapan</a:t>
          </a:r>
          <a:r>
            <a:rPr lang="en-US" sz="1800" b="1" kern="1200" dirty="0">
              <a:solidFill>
                <a:schemeClr val="tx1"/>
              </a:solidFill>
            </a:rPr>
            <a:t> </a:t>
          </a:r>
          <a:r>
            <a:rPr lang="en-US" sz="1800" b="1" kern="1200" dirty="0" err="1">
              <a:solidFill>
                <a:schemeClr val="tx1"/>
              </a:solidFill>
            </a:rPr>
            <a:t>Kehidupan</a:t>
          </a:r>
          <a:r>
            <a:rPr lang="en-US" sz="1800" b="1" kern="1200" dirty="0">
              <a:solidFill>
                <a:schemeClr val="tx1"/>
              </a:solidFill>
            </a:rPr>
            <a:t> </a:t>
          </a:r>
          <a:r>
            <a:rPr lang="en-US" sz="1800" b="1" kern="1200" dirty="0" err="1">
              <a:solidFill>
                <a:schemeClr val="tx1"/>
              </a:solidFill>
            </a:rPr>
            <a:t>Berkeluarga</a:t>
          </a:r>
          <a:endParaRPr lang="en-US" sz="1800" b="1" kern="1200" dirty="0">
            <a:solidFill>
              <a:schemeClr val="tx1"/>
            </a:solidFill>
          </a:endParaRPr>
        </a:p>
      </dsp:txBody>
      <dsp:txXfrm>
        <a:off x="771693" y="2856244"/>
        <a:ext cx="1632033" cy="1210863"/>
      </dsp:txXfrm>
    </dsp:sp>
    <dsp:sp modelId="{28B3CB06-522F-6B46-8C3E-4022D56D2355}">
      <dsp:nvSpPr>
        <dsp:cNvPr id="0" name=""/>
        <dsp:cNvSpPr/>
      </dsp:nvSpPr>
      <dsp:spPr>
        <a:xfrm>
          <a:off x="328938" y="412933"/>
          <a:ext cx="4422283" cy="4422283"/>
        </a:xfrm>
        <a:prstGeom prst="pie">
          <a:avLst>
            <a:gd name="adj1" fmla="val 108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a:t>Kependudukan &amp; Pembangunan Keluarga</a:t>
          </a:r>
          <a:endParaRPr lang="en-US" sz="1800" b="1" kern="1200" dirty="0"/>
        </a:p>
      </dsp:txBody>
      <dsp:txXfrm>
        <a:off x="771693" y="1329504"/>
        <a:ext cx="1632033" cy="1210863"/>
      </dsp:txXfrm>
    </dsp:sp>
    <dsp:sp modelId="{DD3810F6-E249-C847-B0C7-243E8FC6C1F4}">
      <dsp:nvSpPr>
        <dsp:cNvPr id="0" name=""/>
        <dsp:cNvSpPr/>
      </dsp:nvSpPr>
      <dsp:spPr>
        <a:xfrm>
          <a:off x="203640" y="139172"/>
          <a:ext cx="4969804" cy="4969804"/>
        </a:xfrm>
        <a:prstGeom prst="circularArrow">
          <a:avLst>
            <a:gd name="adj1" fmla="val 5085"/>
            <a:gd name="adj2" fmla="val 327528"/>
            <a:gd name="adj3" fmla="val 21272472"/>
            <a:gd name="adj4" fmla="val 16200000"/>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7499B56-45AC-1345-9E06-AB24C6AFC881}">
      <dsp:nvSpPr>
        <dsp:cNvPr id="0" name=""/>
        <dsp:cNvSpPr/>
      </dsp:nvSpPr>
      <dsp:spPr>
        <a:xfrm>
          <a:off x="203640" y="287635"/>
          <a:ext cx="4969804" cy="4969804"/>
        </a:xfrm>
        <a:prstGeom prst="circularArrow">
          <a:avLst>
            <a:gd name="adj1" fmla="val 5085"/>
            <a:gd name="adj2" fmla="val 327528"/>
            <a:gd name="adj3" fmla="val 5072472"/>
            <a:gd name="adj4" fmla="val 0"/>
            <a:gd name="adj5" fmla="val 593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F5C26D6-D3E6-524C-AD6E-3F775899FD0C}">
      <dsp:nvSpPr>
        <dsp:cNvPr id="0" name=""/>
        <dsp:cNvSpPr/>
      </dsp:nvSpPr>
      <dsp:spPr>
        <a:xfrm>
          <a:off x="55178" y="287635"/>
          <a:ext cx="4969804" cy="4969804"/>
        </a:xfrm>
        <a:prstGeom prst="circularArrow">
          <a:avLst>
            <a:gd name="adj1" fmla="val 5085"/>
            <a:gd name="adj2" fmla="val 327528"/>
            <a:gd name="adj3" fmla="val 10472472"/>
            <a:gd name="adj4" fmla="val 54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DD48E96-5C81-DF49-9643-3F4C341F9A89}">
      <dsp:nvSpPr>
        <dsp:cNvPr id="0" name=""/>
        <dsp:cNvSpPr/>
      </dsp:nvSpPr>
      <dsp:spPr>
        <a:xfrm>
          <a:off x="55178" y="139172"/>
          <a:ext cx="4969804" cy="4969804"/>
        </a:xfrm>
        <a:prstGeom prst="circularArrow">
          <a:avLst>
            <a:gd name="adj1" fmla="val 5085"/>
            <a:gd name="adj2" fmla="val 327528"/>
            <a:gd name="adj3" fmla="val 15872472"/>
            <a:gd name="adj4" fmla="val 10800000"/>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33588" y="0"/>
            <a:ext cx="4309798" cy="3429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6513910"/>
            <a:ext cx="4309798"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33588" y="6513910"/>
            <a:ext cx="4309798" cy="342900"/>
          </a:xfrm>
          <a:prstGeom prst="rect">
            <a:avLst/>
          </a:prstGeom>
        </p:spPr>
        <p:txBody>
          <a:bodyPr vert="horz" lIns="91440" tIns="45720" rIns="91440" bIns="45720" rtlCol="0" anchor="b"/>
          <a:lstStyle>
            <a:lvl1pPr algn="r">
              <a:defRPr sz="1200"/>
            </a:lvl1pPr>
          </a:lstStyle>
          <a:p>
            <a:fld id="{452B5725-7FDA-4BA6-94B8-F55046B79C23}" type="slidenum">
              <a:rPr lang="en-US" smtClean="0"/>
              <a:t>‹#›</a:t>
            </a:fld>
            <a:endParaRPr lang="en-US"/>
          </a:p>
        </p:txBody>
      </p:sp>
    </p:spTree>
    <p:extLst>
      <p:ext uri="{BB962C8B-B14F-4D97-AF65-F5344CB8AC3E}">
        <p14:creationId xmlns:p14="http://schemas.microsoft.com/office/powerpoint/2010/main" val="371235515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33588" y="0"/>
            <a:ext cx="4309798" cy="3429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4569" y="3257550"/>
            <a:ext cx="795655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4309798"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33588" y="6513910"/>
            <a:ext cx="4309798" cy="342900"/>
          </a:xfrm>
          <a:prstGeom prst="rect">
            <a:avLst/>
          </a:prstGeom>
        </p:spPr>
        <p:txBody>
          <a:bodyPr vert="horz" lIns="91440" tIns="45720" rIns="91440" bIns="45720" rtlCol="0" anchor="b"/>
          <a:lstStyle>
            <a:lvl1pPr algn="r">
              <a:defRPr sz="1200"/>
            </a:lvl1pPr>
          </a:lstStyle>
          <a:p>
            <a:fld id="{C3CC99AE-F3F8-428C-8E92-54FE28C0C487}" type="slidenum">
              <a:rPr lang="en-US" smtClean="0"/>
              <a:t>‹#›</a:t>
            </a:fld>
            <a:endParaRPr lang="en-US"/>
          </a:p>
        </p:txBody>
      </p:sp>
    </p:spTree>
    <p:extLst>
      <p:ext uri="{BB962C8B-B14F-4D97-AF65-F5344CB8AC3E}">
        <p14:creationId xmlns:p14="http://schemas.microsoft.com/office/powerpoint/2010/main" val="19881514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CC99AE-F3F8-428C-8E92-54FE28C0C487}"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5822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fontAlgn="auto">
              <a:spcBef>
                <a:spcPct val="0"/>
              </a:spcBef>
              <a:spcAft>
                <a:spcPts val="0"/>
              </a:spcAft>
              <a:defRPr/>
            </a:pPr>
            <a:r>
              <a:rPr lang="id-ID" dirty="0"/>
              <a:t>Dalam upaya meningkatkan akses dan kualitas pelayanan kesehatan ibu dan anak, dilakukan dengan pendekatan Continuum of Care yang dimulai sejak masa pra hamil, hamil, </a:t>
            </a:r>
            <a:r>
              <a:rPr lang="en-US" dirty="0"/>
              <a:t>b</a:t>
            </a:r>
            <a:r>
              <a:rPr lang="id-ID" dirty="0"/>
              <a:t>ersalin dan nifas, bayi, balita, hingga remaja </a:t>
            </a:r>
            <a:r>
              <a:rPr lang="en-US" dirty="0"/>
              <a:t>(</a:t>
            </a:r>
            <a:r>
              <a:rPr lang="en-US" dirty="0" err="1"/>
              <a:t>pria</a:t>
            </a:r>
            <a:r>
              <a:rPr lang="en-US" dirty="0"/>
              <a:t> </a:t>
            </a:r>
            <a:r>
              <a:rPr lang="id-ID" dirty="0"/>
              <a:t>dan wanita usia subur</a:t>
            </a:r>
            <a:r>
              <a:rPr lang="en-US" dirty="0"/>
              <a:t>)</a:t>
            </a:r>
            <a:r>
              <a:rPr lang="id-ID" dirty="0"/>
              <a:t>. </a:t>
            </a:r>
          </a:p>
          <a:p>
            <a:pPr fontAlgn="auto">
              <a:spcBef>
                <a:spcPct val="0"/>
              </a:spcBef>
              <a:spcAft>
                <a:spcPts val="0"/>
              </a:spcAft>
              <a:defRPr/>
            </a:pPr>
            <a:endParaRPr lang="id-ID" dirty="0"/>
          </a:p>
          <a:p>
            <a:pPr fontAlgn="auto">
              <a:spcBef>
                <a:spcPct val="0"/>
              </a:spcBef>
              <a:spcAft>
                <a:spcPts val="0"/>
              </a:spcAft>
              <a:defRPr/>
            </a:pPr>
            <a:r>
              <a:rPr lang="id-ID" dirty="0"/>
              <a:t>Pada masa pra hamil, program ditujukan bagi pasangan usia subur (PUS) melalui program keluarga berencana, yang diarahkan menggunakan metode kontrasepsi jangka panjang (MKJP). Dengan demikian, diharapkan setiap PUS dapat merencanakan kehamilannya dengan baik dan terhindar dari kehamilan yang tidak diinginkan (KTD). Untuk PUS juga dikembangkan Pelayanan Kesehatan Reproduksi Terpadu (PKRT) di Puskesmas.</a:t>
            </a:r>
          </a:p>
          <a:p>
            <a:pPr fontAlgn="auto">
              <a:spcBef>
                <a:spcPct val="0"/>
              </a:spcBef>
              <a:spcAft>
                <a:spcPts val="0"/>
              </a:spcAft>
              <a:defRPr/>
            </a:pPr>
            <a:endParaRPr lang="id-ID" dirty="0"/>
          </a:p>
          <a:p>
            <a:pPr fontAlgn="auto">
              <a:spcBef>
                <a:spcPct val="0"/>
              </a:spcBef>
              <a:spcAft>
                <a:spcPts val="0"/>
              </a:spcAft>
              <a:defRPr/>
            </a:pPr>
            <a:r>
              <a:rPr lang="id-ID" dirty="0"/>
              <a:t>Pada masa kehamilan, program ditujukan untuk menjaga kesehatan ibu dan janin yang dikandungnya, dan apabila terdapat komplikasi atau faktor risiko diupayakan dapat dideteksi secara dini dan dilakukan intervensi. Kegiatan yang dilakukan meliputi Program Perencaan Persalinan dan Pencegahan Komplikasi (P4K), pelayanan antenatal terpadu (HIV, malaria, gizi, dll), dan pelaksanaan kelas ibu hamil.</a:t>
            </a:r>
          </a:p>
          <a:p>
            <a:pPr fontAlgn="auto">
              <a:spcBef>
                <a:spcPct val="0"/>
              </a:spcBef>
              <a:spcAft>
                <a:spcPts val="0"/>
              </a:spcAft>
              <a:defRPr/>
            </a:pPr>
            <a:endParaRPr lang="id-ID" dirty="0"/>
          </a:p>
          <a:p>
            <a:pPr fontAlgn="auto">
              <a:spcBef>
                <a:spcPct val="0"/>
              </a:spcBef>
              <a:spcAft>
                <a:spcPts val="0"/>
              </a:spcAft>
              <a:defRPr/>
            </a:pPr>
            <a:r>
              <a:rPr lang="id-ID" dirty="0"/>
              <a:t>Pada tahap persalinan dan nifas, diupayakan agar setiap persalinan ditolong oleh tenaga kesehatan di fasilitas pelayanan kesehatan. Upaya tersebut antara lain dilakukan melalui pengembangan rumah tunggu kelahiran di daerah dengan akses sulit dan kemitraan bidan dan dukun untuk daerah dengan proporsi persalinan oleh dukun masih tinggi. Setelah melahirkan, diupayakan agar setiap ibu mendapat pelayanan nifas, termasuk KB pasca persalinan.</a:t>
            </a:r>
          </a:p>
          <a:p>
            <a:pPr fontAlgn="auto">
              <a:spcBef>
                <a:spcPct val="0"/>
              </a:spcBef>
              <a:spcAft>
                <a:spcPts val="0"/>
              </a:spcAft>
              <a:defRPr/>
            </a:pPr>
            <a:endParaRPr lang="id-ID" dirty="0"/>
          </a:p>
          <a:p>
            <a:pPr fontAlgn="auto">
              <a:spcBef>
                <a:spcPct val="0"/>
              </a:spcBef>
              <a:spcAft>
                <a:spcPts val="0"/>
              </a:spcAft>
              <a:defRPr/>
            </a:pPr>
            <a:r>
              <a:rPr lang="id-ID" dirty="0"/>
              <a:t>Apabila terjadi komplikasi pada masa kehamilan, persalinan, dan nifas, maka perlu dirujuk dan mendapatkan penanganan tepat waktu di fasyankes dasar (Puskesmas PONED) maupun fasyankes lanjutan (RS PONEK).</a:t>
            </a:r>
          </a:p>
          <a:p>
            <a:pPr fontAlgn="auto">
              <a:spcBef>
                <a:spcPct val="0"/>
              </a:spcBef>
              <a:spcAft>
                <a:spcPts val="0"/>
              </a:spcAft>
              <a:defRPr/>
            </a:pPr>
            <a:endParaRPr lang="id-ID"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BEA4774-9FEC-4EF0-9B81-5A6D7053DD82}" type="slidenum">
              <a:rPr lang="id-ID" altLang="id-ID">
                <a:solidFill>
                  <a:srgbClr val="000000"/>
                </a:solidFill>
                <a:latin typeface="Arial" pitchFamily="34" charset="0"/>
                <a:ea typeface="MS PGothic" pitchFamily="34" charset="-128"/>
                <a:cs typeface="Arial" pitchFamily="34" charset="0"/>
              </a:rPr>
              <a:pPr fontAlgn="base">
                <a:spcBef>
                  <a:spcPct val="0"/>
                </a:spcBef>
                <a:spcAft>
                  <a:spcPct val="0"/>
                </a:spcAft>
              </a:pPr>
              <a:t>11</a:t>
            </a:fld>
            <a:endParaRPr lang="id-ID" altLang="id-ID">
              <a:solidFill>
                <a:srgbClr val="000000"/>
              </a:solidFill>
              <a:latin typeface="Arial" pitchFamily="34" charset="0"/>
              <a:ea typeface="MS PGothic" pitchFamily="34" charset="-128"/>
              <a:cs typeface="Arial"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14824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ABFDC0-5600-4C12-92BB-02F1B0E3058C}"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73CE3-5ACD-4523-911F-DA9AFF5841B9}" type="slidenum">
              <a:rPr lang="en-US" smtClean="0"/>
              <a:t>‹#›</a:t>
            </a:fld>
            <a:endParaRPr lang="en-US"/>
          </a:p>
        </p:txBody>
      </p:sp>
    </p:spTree>
    <p:extLst>
      <p:ext uri="{BB962C8B-B14F-4D97-AF65-F5344CB8AC3E}">
        <p14:creationId xmlns:p14="http://schemas.microsoft.com/office/powerpoint/2010/main" val="29737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ABFDC0-5600-4C12-92BB-02F1B0E3058C}"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73CE3-5ACD-4523-911F-DA9AFF5841B9}" type="slidenum">
              <a:rPr lang="en-US" smtClean="0"/>
              <a:t>‹#›</a:t>
            </a:fld>
            <a:endParaRPr lang="en-US"/>
          </a:p>
        </p:txBody>
      </p:sp>
    </p:spTree>
    <p:extLst>
      <p:ext uri="{BB962C8B-B14F-4D97-AF65-F5344CB8AC3E}">
        <p14:creationId xmlns:p14="http://schemas.microsoft.com/office/powerpoint/2010/main" val="167584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ABFDC0-5600-4C12-92BB-02F1B0E3058C}"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73CE3-5ACD-4523-911F-DA9AFF5841B9}" type="slidenum">
              <a:rPr lang="en-US" smtClean="0"/>
              <a:t>‹#›</a:t>
            </a:fld>
            <a:endParaRPr lang="en-US"/>
          </a:p>
        </p:txBody>
      </p:sp>
    </p:spTree>
    <p:extLst>
      <p:ext uri="{BB962C8B-B14F-4D97-AF65-F5344CB8AC3E}">
        <p14:creationId xmlns:p14="http://schemas.microsoft.com/office/powerpoint/2010/main" val="230249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ABFDC0-5600-4C12-92BB-02F1B0E3058C}"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73CE3-5ACD-4523-911F-DA9AFF5841B9}" type="slidenum">
              <a:rPr lang="en-US" smtClean="0"/>
              <a:t>‹#›</a:t>
            </a:fld>
            <a:endParaRPr lang="en-US"/>
          </a:p>
        </p:txBody>
      </p:sp>
    </p:spTree>
    <p:extLst>
      <p:ext uri="{BB962C8B-B14F-4D97-AF65-F5344CB8AC3E}">
        <p14:creationId xmlns:p14="http://schemas.microsoft.com/office/powerpoint/2010/main" val="337664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ABFDC0-5600-4C12-92BB-02F1B0E3058C}"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73CE3-5ACD-4523-911F-DA9AFF5841B9}" type="slidenum">
              <a:rPr lang="en-US" smtClean="0"/>
              <a:t>‹#›</a:t>
            </a:fld>
            <a:endParaRPr lang="en-US"/>
          </a:p>
        </p:txBody>
      </p:sp>
    </p:spTree>
    <p:extLst>
      <p:ext uri="{BB962C8B-B14F-4D97-AF65-F5344CB8AC3E}">
        <p14:creationId xmlns:p14="http://schemas.microsoft.com/office/powerpoint/2010/main" val="129848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ABFDC0-5600-4C12-92BB-02F1B0E3058C}"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73CE3-5ACD-4523-911F-DA9AFF5841B9}" type="slidenum">
              <a:rPr lang="en-US" smtClean="0"/>
              <a:t>‹#›</a:t>
            </a:fld>
            <a:endParaRPr lang="en-US"/>
          </a:p>
        </p:txBody>
      </p:sp>
    </p:spTree>
    <p:extLst>
      <p:ext uri="{BB962C8B-B14F-4D97-AF65-F5344CB8AC3E}">
        <p14:creationId xmlns:p14="http://schemas.microsoft.com/office/powerpoint/2010/main" val="251819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ABFDC0-5600-4C12-92BB-02F1B0E3058C}" type="datetimeFigureOut">
              <a:rPr lang="en-US" smtClean="0"/>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773CE3-5ACD-4523-911F-DA9AFF5841B9}" type="slidenum">
              <a:rPr lang="en-US" smtClean="0"/>
              <a:t>‹#›</a:t>
            </a:fld>
            <a:endParaRPr lang="en-US"/>
          </a:p>
        </p:txBody>
      </p:sp>
    </p:spTree>
    <p:extLst>
      <p:ext uri="{BB962C8B-B14F-4D97-AF65-F5344CB8AC3E}">
        <p14:creationId xmlns:p14="http://schemas.microsoft.com/office/powerpoint/2010/main" val="2532762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ABFDC0-5600-4C12-92BB-02F1B0E3058C}" type="datetimeFigureOut">
              <a:rPr lang="en-US" smtClean="0"/>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773CE3-5ACD-4523-911F-DA9AFF5841B9}" type="slidenum">
              <a:rPr lang="en-US" smtClean="0"/>
              <a:t>‹#›</a:t>
            </a:fld>
            <a:endParaRPr lang="en-US"/>
          </a:p>
        </p:txBody>
      </p:sp>
    </p:spTree>
    <p:extLst>
      <p:ext uri="{BB962C8B-B14F-4D97-AF65-F5344CB8AC3E}">
        <p14:creationId xmlns:p14="http://schemas.microsoft.com/office/powerpoint/2010/main" val="170135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BFDC0-5600-4C12-92BB-02F1B0E3058C}" type="datetimeFigureOut">
              <a:rPr lang="en-US" smtClean="0"/>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773CE3-5ACD-4523-911F-DA9AFF5841B9}" type="slidenum">
              <a:rPr lang="en-US" smtClean="0"/>
              <a:t>‹#›</a:t>
            </a:fld>
            <a:endParaRPr lang="en-US"/>
          </a:p>
        </p:txBody>
      </p:sp>
    </p:spTree>
    <p:extLst>
      <p:ext uri="{BB962C8B-B14F-4D97-AF65-F5344CB8AC3E}">
        <p14:creationId xmlns:p14="http://schemas.microsoft.com/office/powerpoint/2010/main" val="373066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BFDC0-5600-4C12-92BB-02F1B0E3058C}"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73CE3-5ACD-4523-911F-DA9AFF5841B9}" type="slidenum">
              <a:rPr lang="en-US" smtClean="0"/>
              <a:t>‹#›</a:t>
            </a:fld>
            <a:endParaRPr lang="en-US"/>
          </a:p>
        </p:txBody>
      </p:sp>
    </p:spTree>
    <p:extLst>
      <p:ext uri="{BB962C8B-B14F-4D97-AF65-F5344CB8AC3E}">
        <p14:creationId xmlns:p14="http://schemas.microsoft.com/office/powerpoint/2010/main" val="154852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BFDC0-5600-4C12-92BB-02F1B0E3058C}"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73CE3-5ACD-4523-911F-DA9AFF5841B9}" type="slidenum">
              <a:rPr lang="en-US" smtClean="0"/>
              <a:t>‹#›</a:t>
            </a:fld>
            <a:endParaRPr lang="en-US"/>
          </a:p>
        </p:txBody>
      </p:sp>
    </p:spTree>
    <p:extLst>
      <p:ext uri="{BB962C8B-B14F-4D97-AF65-F5344CB8AC3E}">
        <p14:creationId xmlns:p14="http://schemas.microsoft.com/office/powerpoint/2010/main" val="1518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BFDC0-5600-4C12-92BB-02F1B0E3058C}" type="datetimeFigureOut">
              <a:rPr lang="en-US" smtClean="0"/>
              <a:t>10/11/2021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73CE3-5ACD-4523-911F-DA9AFF5841B9}" type="slidenum">
              <a:rPr lang="en-US" smtClean="0"/>
              <a:t>‹#›</a:t>
            </a:fld>
            <a:endParaRPr lang="en-US"/>
          </a:p>
        </p:txBody>
      </p:sp>
    </p:spTree>
    <p:extLst>
      <p:ext uri="{BB962C8B-B14F-4D97-AF65-F5344CB8AC3E}">
        <p14:creationId xmlns:p14="http://schemas.microsoft.com/office/powerpoint/2010/main" val="1456952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tif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image" Target="../media/image11.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10.wm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3.png"/><Relationship Id="rId10" Type="http://schemas.openxmlformats.org/officeDocument/2006/relationships/tags" Target="../tags/tag10.xml"/><Relationship Id="rId19"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54331"/>
            <a:ext cx="7772400" cy="1470025"/>
          </a:xfrm>
          <a:solidFill>
            <a:schemeClr val="bg1">
              <a:lumMod val="85000"/>
            </a:schemeClr>
          </a:solidFill>
          <a:effectLst>
            <a:innerShdw blurRad="63500" dist="50800" dir="5400000">
              <a:prstClr val="black">
                <a:alpha val="50000"/>
              </a:prstClr>
            </a:innerShdw>
          </a:effectLst>
        </p:spPr>
        <p:txBody>
          <a:bodyPr>
            <a:normAutofit/>
            <a:scene3d>
              <a:camera prst="orthographicFront"/>
              <a:lightRig rig="threePt" dir="t"/>
            </a:scene3d>
            <a:sp3d extrusionH="57150">
              <a:bevelT w="69850" h="69850" prst="divot"/>
            </a:sp3d>
          </a:bodyPr>
          <a:lstStyle/>
          <a:p>
            <a:r>
              <a:rPr lang="id-ID" b="1" dirty="0" smtClean="0">
                <a:ln w="28575">
                  <a:solidFill>
                    <a:schemeClr val="tx1"/>
                  </a:solidFill>
                </a:ln>
                <a:solidFill>
                  <a:schemeClr val="bg1">
                    <a:lumMod val="50000"/>
                  </a:schemeClr>
                </a:solidFill>
                <a:latin typeface="Calisto MT" panose="02040603050505030304" pitchFamily="18" charset="0"/>
              </a:rPr>
              <a:t>BANGGA KENCANA</a:t>
            </a:r>
            <a:r>
              <a:rPr lang="en-US" b="1" dirty="0" smtClean="0">
                <a:ln w="28575">
                  <a:solidFill>
                    <a:schemeClr val="tx1"/>
                  </a:solidFill>
                </a:ln>
                <a:solidFill>
                  <a:schemeClr val="bg1">
                    <a:lumMod val="50000"/>
                  </a:schemeClr>
                </a:solidFill>
                <a:latin typeface="Calisto MT" panose="02040603050505030304" pitchFamily="18" charset="0"/>
              </a:rPr>
              <a:t/>
            </a:r>
            <a:br>
              <a:rPr lang="en-US" b="1" dirty="0" smtClean="0">
                <a:ln w="28575">
                  <a:solidFill>
                    <a:schemeClr val="tx1"/>
                  </a:solidFill>
                </a:ln>
                <a:solidFill>
                  <a:schemeClr val="bg1">
                    <a:lumMod val="50000"/>
                  </a:schemeClr>
                </a:solidFill>
                <a:latin typeface="Calisto MT" panose="02040603050505030304" pitchFamily="18" charset="0"/>
              </a:rPr>
            </a:br>
            <a:r>
              <a:rPr lang="en-US" sz="2000" b="1" dirty="0" smtClean="0">
                <a:ln w="28575">
                  <a:solidFill>
                    <a:schemeClr val="tx1"/>
                  </a:solidFill>
                </a:ln>
                <a:solidFill>
                  <a:schemeClr val="bg1">
                    <a:lumMod val="50000"/>
                  </a:schemeClr>
                </a:solidFill>
                <a:latin typeface="Calisto MT" panose="02040603050505030304" pitchFamily="18" charset="0"/>
              </a:rPr>
              <a:t>Pembangunan </a:t>
            </a:r>
            <a:r>
              <a:rPr lang="en-US" sz="2000" b="1" dirty="0" err="1" smtClean="0">
                <a:ln w="28575">
                  <a:solidFill>
                    <a:schemeClr val="tx1"/>
                  </a:solidFill>
                </a:ln>
                <a:solidFill>
                  <a:schemeClr val="bg1">
                    <a:lumMod val="50000"/>
                  </a:schemeClr>
                </a:solidFill>
                <a:latin typeface="Calisto MT" panose="02040603050505030304" pitchFamily="18" charset="0"/>
              </a:rPr>
              <a:t>Keluarga</a:t>
            </a:r>
            <a:r>
              <a:rPr lang="en-US" sz="2000" b="1" dirty="0" smtClean="0">
                <a:ln w="28575">
                  <a:solidFill>
                    <a:schemeClr val="tx1"/>
                  </a:solidFill>
                </a:ln>
                <a:solidFill>
                  <a:schemeClr val="bg1">
                    <a:lumMod val="50000"/>
                  </a:schemeClr>
                </a:solidFill>
                <a:latin typeface="Calisto MT" panose="02040603050505030304" pitchFamily="18" charset="0"/>
              </a:rPr>
              <a:t>, </a:t>
            </a:r>
            <a:r>
              <a:rPr lang="en-US" sz="2000" b="1" dirty="0" err="1" smtClean="0">
                <a:ln w="28575">
                  <a:solidFill>
                    <a:schemeClr val="tx1"/>
                  </a:solidFill>
                </a:ln>
                <a:solidFill>
                  <a:schemeClr val="bg1">
                    <a:lumMod val="50000"/>
                  </a:schemeClr>
                </a:solidFill>
                <a:latin typeface="Calisto MT" panose="02040603050505030304" pitchFamily="18" charset="0"/>
              </a:rPr>
              <a:t>Kependudukan</a:t>
            </a:r>
            <a:r>
              <a:rPr lang="en-US" sz="2000" b="1" dirty="0" smtClean="0">
                <a:ln w="28575">
                  <a:solidFill>
                    <a:schemeClr val="tx1"/>
                  </a:solidFill>
                </a:ln>
                <a:solidFill>
                  <a:schemeClr val="bg1">
                    <a:lumMod val="50000"/>
                  </a:schemeClr>
                </a:solidFill>
                <a:latin typeface="Calisto MT" panose="02040603050505030304" pitchFamily="18" charset="0"/>
              </a:rPr>
              <a:t> </a:t>
            </a:r>
            <a:r>
              <a:rPr lang="en-US" sz="2000" b="1" dirty="0" err="1" smtClean="0">
                <a:ln w="28575">
                  <a:solidFill>
                    <a:schemeClr val="tx1"/>
                  </a:solidFill>
                </a:ln>
                <a:solidFill>
                  <a:schemeClr val="bg1">
                    <a:lumMod val="50000"/>
                  </a:schemeClr>
                </a:solidFill>
                <a:latin typeface="Calisto MT" panose="02040603050505030304" pitchFamily="18" charset="0"/>
              </a:rPr>
              <a:t>dan</a:t>
            </a:r>
            <a:r>
              <a:rPr lang="en-US" sz="2000" b="1" dirty="0" smtClean="0">
                <a:ln w="28575">
                  <a:solidFill>
                    <a:schemeClr val="tx1"/>
                  </a:solidFill>
                </a:ln>
                <a:solidFill>
                  <a:schemeClr val="bg1">
                    <a:lumMod val="50000"/>
                  </a:schemeClr>
                </a:solidFill>
                <a:latin typeface="Calisto MT" panose="02040603050505030304" pitchFamily="18" charset="0"/>
              </a:rPr>
              <a:t> </a:t>
            </a:r>
            <a:r>
              <a:rPr lang="en-US" sz="2000" b="1" dirty="0" err="1" smtClean="0">
                <a:ln w="28575">
                  <a:solidFill>
                    <a:schemeClr val="tx1"/>
                  </a:solidFill>
                </a:ln>
                <a:solidFill>
                  <a:schemeClr val="bg1">
                    <a:lumMod val="50000"/>
                  </a:schemeClr>
                </a:solidFill>
                <a:latin typeface="Calisto MT" panose="02040603050505030304" pitchFamily="18" charset="0"/>
              </a:rPr>
              <a:t>Keluarga</a:t>
            </a:r>
            <a:r>
              <a:rPr lang="en-US" sz="2000" b="1" dirty="0" smtClean="0">
                <a:ln w="28575">
                  <a:solidFill>
                    <a:schemeClr val="tx1"/>
                  </a:solidFill>
                </a:ln>
                <a:solidFill>
                  <a:schemeClr val="bg1">
                    <a:lumMod val="50000"/>
                  </a:schemeClr>
                </a:solidFill>
                <a:latin typeface="Calisto MT" panose="02040603050505030304" pitchFamily="18" charset="0"/>
              </a:rPr>
              <a:t> </a:t>
            </a:r>
            <a:r>
              <a:rPr lang="en-US" sz="2000" b="1" dirty="0" err="1" smtClean="0">
                <a:ln w="28575">
                  <a:solidFill>
                    <a:schemeClr val="tx1"/>
                  </a:solidFill>
                </a:ln>
                <a:solidFill>
                  <a:schemeClr val="bg1">
                    <a:lumMod val="50000"/>
                  </a:schemeClr>
                </a:solidFill>
                <a:latin typeface="Calisto MT" panose="02040603050505030304" pitchFamily="18" charset="0"/>
              </a:rPr>
              <a:t>Berencana</a:t>
            </a:r>
            <a:endParaRPr lang="en-US" sz="2000" b="1" dirty="0">
              <a:ln w="28575">
                <a:solidFill>
                  <a:schemeClr val="tx1"/>
                </a:solidFill>
              </a:ln>
              <a:solidFill>
                <a:schemeClr val="bg1">
                  <a:lumMod val="50000"/>
                </a:schemeClr>
              </a:solidFill>
              <a:latin typeface="Calisto MT" panose="02040603050505030304" pitchFamily="18"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2201" y1="21162" x2="62201" y2="21162"/>
                        <a14:foregroundMark x1="69856" y1="21577" x2="69856" y2="21577"/>
                        <a14:foregroundMark x1="72727" y1="21162" x2="72727" y2="21162"/>
                        <a14:foregroundMark x1="39234" y1="21577" x2="39234" y2="21577"/>
                        <a14:foregroundMark x1="30622" y1="20332" x2="30622" y2="20332"/>
                        <a14:foregroundMark x1="26316" y1="20332" x2="26316" y2="20332"/>
                        <a14:foregroundMark x1="25359" y1="25311" x2="25359" y2="25311"/>
                        <a14:foregroundMark x1="19617" y1="30705" x2="19617" y2="30705"/>
                        <a14:foregroundMark x1="19617" y1="36515" x2="19617" y2="36515"/>
                        <a14:foregroundMark x1="17225" y1="41909" x2="17225" y2="41909"/>
                        <a14:foregroundMark x1="17225" y1="48963" x2="17225" y2="48963"/>
                        <a14:foregroundMark x1="18660" y1="56017" x2="18660" y2="56017"/>
                        <a14:foregroundMark x1="22010" y1="63071" x2="22010" y2="63071"/>
                        <a14:foregroundMark x1="25837" y1="72199" x2="25837" y2="72199"/>
                        <a14:foregroundMark x1="75598" y1="73444" x2="75598" y2="73444"/>
                        <a14:foregroundMark x1="66986" y1="73444" x2="66986" y2="73444"/>
                        <a14:foregroundMark x1="68421" y1="74689" x2="68421" y2="74689"/>
                        <a14:foregroundMark x1="62679" y1="75519" x2="62679" y2="75519"/>
                        <a14:foregroundMark x1="58852" y1="71784" x2="58852" y2="71784"/>
                        <a14:foregroundMark x1="46411" y1="71784" x2="46411" y2="71784"/>
                        <a14:foregroundMark x1="46411" y1="73444" x2="46411" y2="73444"/>
                        <a14:foregroundMark x1="51675" y1="72199" x2="51675" y2="72199"/>
                        <a14:foregroundMark x1="37321" y1="73859" x2="37321" y2="73859"/>
                        <a14:foregroundMark x1="69378" y1="47718" x2="69378" y2="47718"/>
                        <a14:foregroundMark x1="71770" y1="47718" x2="71770" y2="47718"/>
                        <a14:foregroundMark x1="66507" y1="50622" x2="66507" y2="50622"/>
                        <a14:foregroundMark x1="63636" y1="53942" x2="63636" y2="53942"/>
                        <a14:foregroundMark x1="59330" y1="57261" x2="59330" y2="57261"/>
                        <a14:foregroundMark x1="41148" y1="72614" x2="41148" y2="72614"/>
                        <a14:foregroundMark x1="58852" y1="37759" x2="58852" y2="37759"/>
                        <a14:foregroundMark x1="53589" y1="33195" x2="53589" y2="33195"/>
                        <a14:foregroundMark x1="49761" y1="29046" x2="49761" y2="29046"/>
                        <a14:foregroundMark x1="28708" y1="47718" x2="28708" y2="47718"/>
                        <a14:foregroundMark x1="47368" y1="49793" x2="47368" y2="49793"/>
                        <a14:foregroundMark x1="49761" y1="49378" x2="49761" y2="49378"/>
                        <a14:foregroundMark x1="54545" y1="48548" x2="54545" y2="48548"/>
                        <a14:foregroundMark x1="54067" y1="45228" x2="54067" y2="45228"/>
                        <a14:foregroundMark x1="44019" y1="46888" x2="44019" y2="46888"/>
                        <a14:foregroundMark x1="48325" y1="41494" x2="48325" y2="41494"/>
                        <a14:foregroundMark x1="51196" y1="39834" x2="51196" y2="39834"/>
                        <a14:foregroundMark x1="48325" y1="36929" x2="48325" y2="36929"/>
                        <a14:foregroundMark x1="43541" y1="40249" x2="43541" y2="40249"/>
                        <a14:foregroundMark x1="41148" y1="41909" x2="41148" y2="41909"/>
                        <a14:foregroundMark x1="49761" y1="41494" x2="49761" y2="41494"/>
                        <a14:foregroundMark x1="52153" y1="40664" x2="52153" y2="40664"/>
                        <a14:foregroundMark x1="53589" y1="39834" x2="53589" y2="39834"/>
                        <a14:foregroundMark x1="55981" y1="41494" x2="55981" y2="41494"/>
                        <a14:foregroundMark x1="58373" y1="41909" x2="58373" y2="41909"/>
                      </a14:backgroundRemoval>
                    </a14:imgEffect>
                  </a14:imgLayer>
                </a14:imgProps>
              </a:ext>
              <a:ext uri="{28A0092B-C50C-407E-A947-70E740481C1C}">
                <a14:useLocalDpi xmlns:a14="http://schemas.microsoft.com/office/drawing/2010/main" val="0"/>
              </a:ext>
            </a:extLst>
          </a:blip>
          <a:stretch>
            <a:fillRect/>
          </a:stretch>
        </p:blipFill>
        <p:spPr>
          <a:xfrm>
            <a:off x="2699792" y="814712"/>
            <a:ext cx="1052071" cy="1213154"/>
          </a:xfrm>
          <a:prstGeom prst="rect">
            <a:avLst/>
          </a:prstGeom>
        </p:spPr>
      </p:pic>
      <p:pic>
        <p:nvPicPr>
          <p:cNvPr id="4" name="Picture 2" descr="D:\DPPKB\logo_baruu bkkbn.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11252" r="87990">
                        <a14:foregroundMark x1="63843" y1="39672" x2="63843" y2="39672"/>
                        <a14:foregroundMark x1="72187" y1="18361" x2="72187" y2="18361"/>
                        <a14:foregroundMark x1="53856" y1="68525" x2="53856" y2="68525"/>
                        <a14:foregroundMark x1="47282" y1="66230" x2="47282" y2="66230"/>
                        <a14:foregroundMark x1="62958" y1="66230" x2="62958" y2="66230"/>
                        <a14:foregroundMark x1="39823" y1="69508" x2="39823" y2="69508"/>
                        <a14:foregroundMark x1="28824" y1="70492" x2="28824" y2="70492"/>
                        <a14:foregroundMark x1="16561" y1="68525" x2="16561" y2="68525"/>
                        <a14:foregroundMark x1="20400" y1="63668" x2="20400" y2="63668"/>
                        <a14:foregroundMark x1="59600" y1="66436" x2="59600" y2="66436"/>
                        <a14:foregroundMark x1="57467" y1="73010" x2="57467" y2="73010"/>
                      </a14:backgroundRemoval>
                    </a14:imgEffect>
                  </a14:imgLayer>
                </a14:imgProps>
              </a:ext>
              <a:ext uri="{28A0092B-C50C-407E-A947-70E740481C1C}">
                <a14:useLocalDpi xmlns:a14="http://schemas.microsoft.com/office/drawing/2010/main" val="0"/>
              </a:ext>
            </a:extLst>
          </a:blip>
          <a:srcRect l="11562" r="12124"/>
          <a:stretch/>
        </p:blipFill>
        <p:spPr bwMode="auto">
          <a:xfrm>
            <a:off x="4211960" y="827716"/>
            <a:ext cx="2376264" cy="1200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60748" y="4150821"/>
            <a:ext cx="6622504" cy="646331"/>
          </a:xfrm>
          <a:prstGeom prst="rect">
            <a:avLst/>
          </a:prstGeom>
          <a:noFill/>
        </p:spPr>
        <p:txBody>
          <a:bodyPr wrap="square" rtlCol="0">
            <a:spAutoFit/>
          </a:bodyPr>
          <a:lstStyle/>
          <a:p>
            <a:pPr algn="ctr"/>
            <a:r>
              <a:rPr lang="en-US" b="1" dirty="0" smtClean="0"/>
              <a:t>DINAS PENGENDALIAN PENDUDUK DAN KELUARGA BERENCANA KABUPATEN TAPIN</a:t>
            </a:r>
            <a:endParaRPr lang="en-US" b="1" dirty="0"/>
          </a:p>
        </p:txBody>
      </p:sp>
    </p:spTree>
    <p:extLst>
      <p:ext uri="{BB962C8B-B14F-4D97-AF65-F5344CB8AC3E}">
        <p14:creationId xmlns:p14="http://schemas.microsoft.com/office/powerpoint/2010/main" val="554721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186" y="254700"/>
            <a:ext cx="7886700" cy="1125644"/>
          </a:xfrm>
          <a:solidFill>
            <a:schemeClr val="accent3">
              <a:lumMod val="60000"/>
              <a:lumOff val="40000"/>
            </a:schemeClr>
          </a:solidFill>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sz="5400" b="1" dirty="0" err="1">
                <a:solidFill>
                  <a:schemeClr val="accent6">
                    <a:lumMod val="50000"/>
                  </a:schemeClr>
                </a:solidFill>
                <a:cs typeface="Chalkduster"/>
              </a:rPr>
              <a:t>Substansi</a:t>
            </a:r>
            <a:r>
              <a:rPr lang="en-US" sz="5400" b="1" dirty="0">
                <a:solidFill>
                  <a:schemeClr val="accent6">
                    <a:lumMod val="50000"/>
                  </a:schemeClr>
                </a:solidFill>
                <a:cs typeface="Chalkduster"/>
              </a:rPr>
              <a:t> </a:t>
            </a:r>
            <a:r>
              <a:rPr lang="en-US" sz="5400" b="1" dirty="0" err="1">
                <a:solidFill>
                  <a:schemeClr val="accent6">
                    <a:lumMod val="50000"/>
                  </a:schemeClr>
                </a:solidFill>
                <a:cs typeface="Chalkduster"/>
              </a:rPr>
              <a:t>Utk</a:t>
            </a:r>
            <a:r>
              <a:rPr lang="en-US" sz="5400" b="1" dirty="0">
                <a:solidFill>
                  <a:schemeClr val="accent6">
                    <a:lumMod val="50000"/>
                  </a:schemeClr>
                </a:solidFill>
                <a:cs typeface="Chalkduster"/>
              </a:rPr>
              <a:t> </a:t>
            </a:r>
            <a:r>
              <a:rPr lang="en-US" sz="5400" b="1" dirty="0" err="1">
                <a:solidFill>
                  <a:schemeClr val="accent6">
                    <a:lumMod val="50000"/>
                  </a:schemeClr>
                </a:solidFill>
                <a:cs typeface="Chalkduster"/>
              </a:rPr>
              <a:t>Remaja</a:t>
            </a:r>
            <a:endParaRPr lang="id-ID" sz="5400" b="1" dirty="0">
              <a:solidFill>
                <a:schemeClr val="accent6">
                  <a:lumMod val="50000"/>
                </a:schemeClr>
              </a:solidFill>
              <a:cs typeface="Chalkduster"/>
            </a:endParaRPr>
          </a:p>
        </p:txBody>
      </p:sp>
      <p:graphicFrame>
        <p:nvGraphicFramePr>
          <p:cNvPr id="9" name="Diagram 8"/>
          <p:cNvGraphicFramePr/>
          <p:nvPr>
            <p:extLst>
              <p:ext uri="{D42A27DB-BD31-4B8C-83A1-F6EECF244321}">
                <p14:modId xmlns:p14="http://schemas.microsoft.com/office/powerpoint/2010/main" val="3087588320"/>
              </p:ext>
            </p:extLst>
          </p:nvPr>
        </p:nvGraphicFramePr>
        <p:xfrm>
          <a:off x="87308" y="1559859"/>
          <a:ext cx="5264623" cy="5432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586550" y="3551852"/>
            <a:ext cx="3517115" cy="1269578"/>
          </a:xfrm>
          <a:prstGeom prst="rect">
            <a:avLst/>
          </a:prstGeom>
          <a:solidFill>
            <a:srgbClr val="FF6600"/>
          </a:solidFill>
          <a:ln>
            <a:solidFill>
              <a:srgbClr val="FF0000"/>
            </a:solidFill>
          </a:ln>
        </p:spPr>
        <p:txBody>
          <a:bodyPr wrap="square" rtlCol="0">
            <a:spAutoFit/>
          </a:bodyPr>
          <a:lstStyle/>
          <a:p>
            <a:pPr>
              <a:spcAft>
                <a:spcPts val="1350"/>
              </a:spcAft>
            </a:pPr>
            <a:r>
              <a:rPr lang="en-US" b="1" dirty="0" err="1">
                <a:solidFill>
                  <a:schemeClr val="bg1"/>
                </a:solidFill>
              </a:rPr>
              <a:t>Katakan</a:t>
            </a:r>
            <a:r>
              <a:rPr lang="en-US" b="1" dirty="0">
                <a:solidFill>
                  <a:schemeClr val="bg1"/>
                </a:solidFill>
              </a:rPr>
              <a:t> </a:t>
            </a:r>
            <a:r>
              <a:rPr lang="en-US" b="1" dirty="0" err="1">
                <a:solidFill>
                  <a:schemeClr val="bg1"/>
                </a:solidFill>
              </a:rPr>
              <a:t>Tidak</a:t>
            </a:r>
            <a:r>
              <a:rPr lang="en-US" b="1" dirty="0">
                <a:solidFill>
                  <a:schemeClr val="bg1"/>
                </a:solidFill>
              </a:rPr>
              <a:t> </a:t>
            </a:r>
            <a:r>
              <a:rPr lang="en-US" b="1" dirty="0" err="1">
                <a:solidFill>
                  <a:schemeClr val="bg1"/>
                </a:solidFill>
              </a:rPr>
              <a:t>Pada</a:t>
            </a:r>
            <a:r>
              <a:rPr lang="en-US" b="1" dirty="0">
                <a:solidFill>
                  <a:schemeClr val="bg1"/>
                </a:solidFill>
              </a:rPr>
              <a:t> </a:t>
            </a:r>
            <a:r>
              <a:rPr lang="en-US" b="1" dirty="0" err="1">
                <a:solidFill>
                  <a:schemeClr val="bg1"/>
                </a:solidFill>
              </a:rPr>
              <a:t>Nikah</a:t>
            </a:r>
            <a:r>
              <a:rPr lang="en-US" b="1" dirty="0">
                <a:solidFill>
                  <a:schemeClr val="bg1"/>
                </a:solidFill>
              </a:rPr>
              <a:t> Dini</a:t>
            </a:r>
          </a:p>
          <a:p>
            <a:pPr>
              <a:spcAft>
                <a:spcPts val="1350"/>
              </a:spcAft>
            </a:pPr>
            <a:r>
              <a:rPr lang="en-US" b="1" dirty="0" err="1">
                <a:solidFill>
                  <a:schemeClr val="bg1"/>
                </a:solidFill>
              </a:rPr>
              <a:t>Katakan</a:t>
            </a:r>
            <a:r>
              <a:rPr lang="en-US" b="1" dirty="0">
                <a:solidFill>
                  <a:schemeClr val="bg1"/>
                </a:solidFill>
              </a:rPr>
              <a:t> </a:t>
            </a:r>
            <a:r>
              <a:rPr lang="en-US" b="1" dirty="0" err="1">
                <a:solidFill>
                  <a:schemeClr val="bg1"/>
                </a:solidFill>
              </a:rPr>
              <a:t>Tidak</a:t>
            </a:r>
            <a:r>
              <a:rPr lang="en-US" b="1" dirty="0">
                <a:solidFill>
                  <a:schemeClr val="bg1"/>
                </a:solidFill>
              </a:rPr>
              <a:t> </a:t>
            </a:r>
            <a:r>
              <a:rPr lang="en-US" b="1" dirty="0" err="1">
                <a:solidFill>
                  <a:schemeClr val="bg1"/>
                </a:solidFill>
              </a:rPr>
              <a:t>Pada</a:t>
            </a:r>
            <a:r>
              <a:rPr lang="en-US" b="1" dirty="0">
                <a:solidFill>
                  <a:schemeClr val="bg1"/>
                </a:solidFill>
              </a:rPr>
              <a:t> </a:t>
            </a:r>
            <a:r>
              <a:rPr lang="en-US" b="1" dirty="0" err="1">
                <a:solidFill>
                  <a:schemeClr val="bg1"/>
                </a:solidFill>
              </a:rPr>
              <a:t>Seks</a:t>
            </a:r>
            <a:r>
              <a:rPr lang="en-US" b="1" dirty="0">
                <a:solidFill>
                  <a:schemeClr val="bg1"/>
                </a:solidFill>
              </a:rPr>
              <a:t> </a:t>
            </a:r>
            <a:r>
              <a:rPr lang="en-US" b="1" dirty="0" err="1">
                <a:solidFill>
                  <a:schemeClr val="bg1"/>
                </a:solidFill>
              </a:rPr>
              <a:t>Pra</a:t>
            </a:r>
            <a:r>
              <a:rPr lang="en-US" b="1" dirty="0">
                <a:solidFill>
                  <a:schemeClr val="bg1"/>
                </a:solidFill>
              </a:rPr>
              <a:t> </a:t>
            </a:r>
            <a:r>
              <a:rPr lang="en-US" b="1" dirty="0" err="1">
                <a:solidFill>
                  <a:schemeClr val="bg1"/>
                </a:solidFill>
              </a:rPr>
              <a:t>Nikah</a:t>
            </a:r>
            <a:endParaRPr lang="en-US" b="1" dirty="0">
              <a:solidFill>
                <a:schemeClr val="bg1"/>
              </a:solidFill>
            </a:endParaRPr>
          </a:p>
          <a:p>
            <a:pPr>
              <a:spcAft>
                <a:spcPts val="1350"/>
              </a:spcAft>
            </a:pPr>
            <a:r>
              <a:rPr lang="en-US" b="1" dirty="0" err="1">
                <a:solidFill>
                  <a:schemeClr val="bg1"/>
                </a:solidFill>
              </a:rPr>
              <a:t>Katakan</a:t>
            </a:r>
            <a:r>
              <a:rPr lang="en-US" b="1" dirty="0">
                <a:solidFill>
                  <a:schemeClr val="bg1"/>
                </a:solidFill>
              </a:rPr>
              <a:t> </a:t>
            </a:r>
            <a:r>
              <a:rPr lang="en-US" b="1" dirty="0" err="1">
                <a:solidFill>
                  <a:schemeClr val="bg1"/>
                </a:solidFill>
              </a:rPr>
              <a:t>Tidak</a:t>
            </a:r>
            <a:r>
              <a:rPr lang="en-US" b="1" dirty="0">
                <a:solidFill>
                  <a:schemeClr val="bg1"/>
                </a:solidFill>
              </a:rPr>
              <a:t> </a:t>
            </a:r>
            <a:r>
              <a:rPr lang="en-US" b="1" dirty="0" err="1">
                <a:solidFill>
                  <a:schemeClr val="bg1"/>
                </a:solidFill>
              </a:rPr>
              <a:t>pada</a:t>
            </a:r>
            <a:r>
              <a:rPr lang="en-US" b="1" dirty="0">
                <a:solidFill>
                  <a:schemeClr val="bg1"/>
                </a:solidFill>
              </a:rPr>
              <a:t> NAPZA</a:t>
            </a:r>
          </a:p>
        </p:txBody>
      </p:sp>
      <p:sp>
        <p:nvSpPr>
          <p:cNvPr id="7" name="Right Arrow 6"/>
          <p:cNvSpPr/>
          <p:nvPr/>
        </p:nvSpPr>
        <p:spPr>
          <a:xfrm>
            <a:off x="5230912" y="3663969"/>
            <a:ext cx="328743" cy="1058178"/>
          </a:xfrm>
          <a:prstGeom prst="rightArrow">
            <a:avLst>
              <a:gd name="adj1" fmla="val 50000"/>
              <a:gd name="adj2" fmla="val 66362"/>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extBox 2"/>
          <p:cNvSpPr txBox="1"/>
          <p:nvPr/>
        </p:nvSpPr>
        <p:spPr>
          <a:xfrm>
            <a:off x="3637292" y="2198690"/>
            <a:ext cx="2192444" cy="71558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214313" indent="-214313">
              <a:buFont typeface="Arial"/>
              <a:buChar char="•"/>
            </a:pPr>
            <a:r>
              <a:rPr lang="en-US" sz="1350" dirty="0" err="1"/>
              <a:t>Alat</a:t>
            </a:r>
            <a:r>
              <a:rPr lang="en-US" sz="1350" dirty="0"/>
              <a:t>/organ, </a:t>
            </a:r>
            <a:r>
              <a:rPr lang="en-US" sz="1350" dirty="0" err="1"/>
              <a:t>fungsi</a:t>
            </a:r>
            <a:r>
              <a:rPr lang="en-US" sz="1350" dirty="0"/>
              <a:t> </a:t>
            </a:r>
            <a:r>
              <a:rPr lang="en-US" sz="1350" dirty="0" err="1"/>
              <a:t>dan</a:t>
            </a:r>
            <a:r>
              <a:rPr lang="en-US" sz="1350" dirty="0"/>
              <a:t> </a:t>
            </a:r>
            <a:r>
              <a:rPr lang="en-US" sz="1350" dirty="0" err="1"/>
              <a:t>sistem</a:t>
            </a:r>
            <a:r>
              <a:rPr lang="en-US" sz="1350" dirty="0"/>
              <a:t> </a:t>
            </a:r>
            <a:r>
              <a:rPr lang="en-US" sz="1350" dirty="0" err="1"/>
              <a:t>reproduksi</a:t>
            </a:r>
            <a:endParaRPr lang="en-US" sz="1350" dirty="0"/>
          </a:p>
          <a:p>
            <a:pPr marL="214313" indent="-214313">
              <a:buFont typeface="Arial"/>
              <a:buChar char="•"/>
            </a:pPr>
            <a:r>
              <a:rPr lang="en-US" sz="1350" dirty="0" err="1"/>
              <a:t>Hak-hak</a:t>
            </a:r>
            <a:r>
              <a:rPr lang="en-US" sz="1350" dirty="0"/>
              <a:t> </a:t>
            </a:r>
            <a:r>
              <a:rPr lang="en-US" sz="1350" dirty="0" err="1"/>
              <a:t>reproduksi</a:t>
            </a:r>
            <a:endParaRPr lang="en-US" sz="1350" dirty="0"/>
          </a:p>
        </p:txBody>
      </p:sp>
      <p:sp>
        <p:nvSpPr>
          <p:cNvPr id="8" name="TextBox 7"/>
          <p:cNvSpPr txBox="1"/>
          <p:nvPr/>
        </p:nvSpPr>
        <p:spPr>
          <a:xfrm>
            <a:off x="3637292" y="5471844"/>
            <a:ext cx="2425912" cy="923330"/>
          </a:xfrm>
          <a:prstGeom prst="rect">
            <a:avLst/>
          </a:prstGeom>
          <a:solidFill>
            <a:srgbClr val="565656"/>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214313" indent="-214313">
              <a:buFont typeface="Arial"/>
              <a:buChar char="•"/>
            </a:pPr>
            <a:r>
              <a:rPr lang="en-US" sz="1350" dirty="0" err="1"/>
              <a:t>Percaya</a:t>
            </a:r>
            <a:r>
              <a:rPr lang="en-US" sz="1350" dirty="0"/>
              <a:t> </a:t>
            </a:r>
            <a:r>
              <a:rPr lang="en-US" sz="1350" dirty="0" err="1"/>
              <a:t>diri</a:t>
            </a:r>
            <a:r>
              <a:rPr lang="en-US" sz="1350" dirty="0"/>
              <a:t>/Self confidence</a:t>
            </a:r>
          </a:p>
          <a:p>
            <a:pPr marL="214313" indent="-214313">
              <a:buFont typeface="Arial"/>
              <a:buChar char="•"/>
            </a:pPr>
            <a:r>
              <a:rPr lang="en-US" sz="1350" dirty="0" err="1"/>
              <a:t>Harga</a:t>
            </a:r>
            <a:r>
              <a:rPr lang="en-US" sz="1350" dirty="0"/>
              <a:t> </a:t>
            </a:r>
            <a:r>
              <a:rPr lang="en-US" sz="1350" dirty="0" err="1"/>
              <a:t>diri</a:t>
            </a:r>
            <a:r>
              <a:rPr lang="en-US" sz="1350" dirty="0"/>
              <a:t>/Self esteem</a:t>
            </a:r>
          </a:p>
          <a:p>
            <a:pPr marL="214313" indent="-214313">
              <a:buFont typeface="Arial"/>
              <a:buChar char="•"/>
            </a:pPr>
            <a:r>
              <a:rPr lang="en-US" sz="1350" dirty="0" err="1"/>
              <a:t>Kemampuan</a:t>
            </a:r>
            <a:r>
              <a:rPr lang="en-US" sz="1350" dirty="0"/>
              <a:t> </a:t>
            </a:r>
            <a:r>
              <a:rPr lang="en-US" sz="1350" dirty="0" err="1"/>
              <a:t>bernegosiasi</a:t>
            </a:r>
            <a:endParaRPr lang="en-US" sz="1350" dirty="0"/>
          </a:p>
          <a:p>
            <a:pPr marL="214313" indent="-214313">
              <a:buFont typeface="Arial"/>
              <a:buChar char="•"/>
            </a:pPr>
            <a:r>
              <a:rPr lang="en-US" sz="1350" dirty="0" err="1"/>
              <a:t>Pengambilan</a:t>
            </a:r>
            <a:r>
              <a:rPr lang="en-US" sz="1350" dirty="0"/>
              <a:t> </a:t>
            </a:r>
            <a:r>
              <a:rPr lang="en-US" sz="1350" dirty="0" err="1"/>
              <a:t>keputusan</a:t>
            </a:r>
            <a:endParaRPr lang="en-US" sz="1350" dirty="0"/>
          </a:p>
        </p:txBody>
      </p:sp>
      <p:sp>
        <p:nvSpPr>
          <p:cNvPr id="10" name="TextBox 9"/>
          <p:cNvSpPr txBox="1"/>
          <p:nvPr/>
        </p:nvSpPr>
        <p:spPr>
          <a:xfrm>
            <a:off x="121023" y="2291408"/>
            <a:ext cx="2192444" cy="5078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214313" indent="-214313">
              <a:buFont typeface="Arial"/>
              <a:buChar char="•"/>
            </a:pPr>
            <a:r>
              <a:rPr lang="en-US" sz="1350" dirty="0" err="1"/>
              <a:t>Pengendalian</a:t>
            </a:r>
            <a:r>
              <a:rPr lang="en-US" sz="1350" dirty="0"/>
              <a:t> </a:t>
            </a:r>
            <a:r>
              <a:rPr lang="en-US" sz="1350" dirty="0" err="1"/>
              <a:t>Penduduk</a:t>
            </a:r>
            <a:endParaRPr lang="en-US" sz="1350" dirty="0"/>
          </a:p>
          <a:p>
            <a:pPr marL="214313" indent="-214313">
              <a:buFont typeface="Arial"/>
              <a:buChar char="•"/>
            </a:pPr>
            <a:r>
              <a:rPr lang="en-US" sz="1350" dirty="0"/>
              <a:t>8 </a:t>
            </a:r>
            <a:r>
              <a:rPr lang="en-US" sz="1350" dirty="0" err="1"/>
              <a:t>Fungsi</a:t>
            </a:r>
            <a:r>
              <a:rPr lang="en-US" sz="1350" dirty="0"/>
              <a:t> </a:t>
            </a:r>
            <a:r>
              <a:rPr lang="en-US" sz="1350" dirty="0" err="1"/>
              <a:t>Keluarga</a:t>
            </a:r>
            <a:endParaRPr lang="en-US" sz="1350" dirty="0"/>
          </a:p>
        </p:txBody>
      </p:sp>
      <p:sp>
        <p:nvSpPr>
          <p:cNvPr id="11" name="TextBox 10"/>
          <p:cNvSpPr txBox="1"/>
          <p:nvPr/>
        </p:nvSpPr>
        <p:spPr>
          <a:xfrm>
            <a:off x="121023" y="5471844"/>
            <a:ext cx="2192444"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214313" indent="-214313">
              <a:buFont typeface="Arial"/>
              <a:buChar char="•"/>
            </a:pPr>
            <a:r>
              <a:rPr lang="en-US" sz="1350" dirty="0" err="1">
                <a:solidFill>
                  <a:schemeClr val="tx1"/>
                </a:solidFill>
              </a:rPr>
              <a:t>Usia</a:t>
            </a:r>
            <a:r>
              <a:rPr lang="en-US" sz="1350" dirty="0">
                <a:solidFill>
                  <a:schemeClr val="tx1"/>
                </a:solidFill>
              </a:rPr>
              <a:t> </a:t>
            </a:r>
            <a:r>
              <a:rPr lang="en-US" sz="1350" dirty="0" err="1">
                <a:solidFill>
                  <a:schemeClr val="tx1"/>
                </a:solidFill>
              </a:rPr>
              <a:t>menikah</a:t>
            </a:r>
            <a:r>
              <a:rPr lang="en-US" sz="1350" dirty="0">
                <a:solidFill>
                  <a:schemeClr val="tx1"/>
                </a:solidFill>
              </a:rPr>
              <a:t> ideal</a:t>
            </a:r>
          </a:p>
          <a:p>
            <a:pPr marL="214313" indent="-214313">
              <a:buFont typeface="Arial"/>
              <a:buChar char="•"/>
            </a:pPr>
            <a:r>
              <a:rPr lang="en-US" sz="1350" dirty="0" err="1">
                <a:solidFill>
                  <a:schemeClr val="tx1"/>
                </a:solidFill>
              </a:rPr>
              <a:t>Jarak</a:t>
            </a:r>
            <a:r>
              <a:rPr lang="en-US" sz="1350" dirty="0">
                <a:solidFill>
                  <a:schemeClr val="tx1"/>
                </a:solidFill>
              </a:rPr>
              <a:t> </a:t>
            </a:r>
            <a:r>
              <a:rPr lang="en-US" sz="1350" dirty="0" err="1">
                <a:solidFill>
                  <a:schemeClr val="tx1"/>
                </a:solidFill>
              </a:rPr>
              <a:t>kehamilan</a:t>
            </a:r>
            <a:endParaRPr lang="en-US" sz="1350" dirty="0">
              <a:solidFill>
                <a:schemeClr val="tx1"/>
              </a:solidFill>
            </a:endParaRPr>
          </a:p>
          <a:p>
            <a:pPr marL="214313" indent="-214313">
              <a:buFont typeface="Arial"/>
              <a:buChar char="•"/>
            </a:pPr>
            <a:r>
              <a:rPr lang="en-US" sz="1350" dirty="0">
                <a:solidFill>
                  <a:schemeClr val="tx1"/>
                </a:solidFill>
              </a:rPr>
              <a:t>KB/</a:t>
            </a:r>
            <a:r>
              <a:rPr lang="en-US" sz="1350" dirty="0" err="1">
                <a:solidFill>
                  <a:schemeClr val="tx1"/>
                </a:solidFill>
              </a:rPr>
              <a:t>Alkon</a:t>
            </a:r>
            <a:endParaRPr lang="en-US" sz="1350" dirty="0">
              <a:solidFill>
                <a:schemeClr val="tx1"/>
              </a:solidFill>
            </a:endParaRPr>
          </a:p>
          <a:p>
            <a:pPr marL="214313" indent="-214313">
              <a:buFont typeface="Arial"/>
              <a:buChar char="•"/>
            </a:pPr>
            <a:r>
              <a:rPr lang="en-US" sz="1350" dirty="0" err="1">
                <a:solidFill>
                  <a:schemeClr val="tx1"/>
                </a:solidFill>
              </a:rPr>
              <a:t>Penyiapan</a:t>
            </a:r>
            <a:r>
              <a:rPr lang="en-US" sz="1350" dirty="0">
                <a:solidFill>
                  <a:schemeClr val="tx1"/>
                </a:solidFill>
              </a:rPr>
              <a:t> </a:t>
            </a:r>
            <a:r>
              <a:rPr lang="en-US" sz="1350" dirty="0" err="1">
                <a:solidFill>
                  <a:schemeClr val="tx1"/>
                </a:solidFill>
              </a:rPr>
              <a:t>karir</a:t>
            </a:r>
            <a:endParaRPr lang="en-US" sz="1350" dirty="0">
              <a:solidFill>
                <a:schemeClr val="tx1"/>
              </a:solidFill>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8303" y="1777999"/>
            <a:ext cx="1411539" cy="1591734"/>
          </a:xfrm>
          <a:prstGeom prst="rect">
            <a:avLst/>
          </a:prstGeom>
        </p:spPr>
      </p:pic>
    </p:spTree>
    <p:extLst>
      <p:ext uri="{BB962C8B-B14F-4D97-AF65-F5344CB8AC3E}">
        <p14:creationId xmlns:p14="http://schemas.microsoft.com/office/powerpoint/2010/main" val="41936350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914400" y="73025"/>
            <a:ext cx="5246688" cy="1911350"/>
          </a:xfrm>
        </p:spPr>
        <p:txBody>
          <a:bodyPr/>
          <a:lstStyle/>
          <a:p>
            <a:r>
              <a:rPr lang="en-US" sz="2800" b="1">
                <a:cs typeface="Arial" pitchFamily="34" charset="0"/>
              </a:rPr>
              <a:t>PEMBANGUNAN KELUARGA DIPERLUKAN (mengikuti “siklus hidup”</a:t>
            </a:r>
            <a:endParaRPr lang="id-ID" sz="2800" b="1">
              <a:cs typeface="Arial" pitchFamily="34" charset="0"/>
            </a:endParaRPr>
          </a:p>
        </p:txBody>
      </p:sp>
      <p:sp>
        <p:nvSpPr>
          <p:cNvPr id="5" name="Arc 4"/>
          <p:cNvSpPr/>
          <p:nvPr/>
        </p:nvSpPr>
        <p:spPr>
          <a:xfrm rot="4062382">
            <a:off x="742156" y="-2469357"/>
            <a:ext cx="5580063" cy="9061451"/>
          </a:xfrm>
          <a:prstGeom prst="arc">
            <a:avLst>
              <a:gd name="adj1" fmla="val 16200000"/>
              <a:gd name="adj2" fmla="val 4038704"/>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1428" tIns="45715" rIns="91428" bIns="45715" anchor="ctr"/>
          <a:lstStyle/>
          <a:p>
            <a:pPr algn="ctr" fontAlgn="auto">
              <a:spcBef>
                <a:spcPts val="0"/>
              </a:spcBef>
              <a:spcAft>
                <a:spcPts val="0"/>
              </a:spcAft>
              <a:defRPr/>
            </a:pPr>
            <a:endParaRPr lang="id-ID" dirty="0">
              <a:solidFill>
                <a:prstClr val="black"/>
              </a:solidFill>
            </a:endParaRPr>
          </a:p>
        </p:txBody>
      </p:sp>
      <p:sp>
        <p:nvSpPr>
          <p:cNvPr id="8" name="Oval 7"/>
          <p:cNvSpPr/>
          <p:nvPr/>
        </p:nvSpPr>
        <p:spPr>
          <a:xfrm>
            <a:off x="1928813" y="5072063"/>
            <a:ext cx="215900"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id-ID" dirty="0">
              <a:solidFill>
                <a:prstClr val="black"/>
              </a:solidFill>
            </a:endParaRPr>
          </a:p>
        </p:txBody>
      </p:sp>
      <p:sp>
        <p:nvSpPr>
          <p:cNvPr id="9" name="Oval 8"/>
          <p:cNvSpPr/>
          <p:nvPr/>
        </p:nvSpPr>
        <p:spPr>
          <a:xfrm>
            <a:off x="3143250" y="4929188"/>
            <a:ext cx="215900" cy="2873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id-ID" dirty="0">
              <a:solidFill>
                <a:prstClr val="black"/>
              </a:solidFill>
            </a:endParaRPr>
          </a:p>
        </p:txBody>
      </p:sp>
      <p:sp>
        <p:nvSpPr>
          <p:cNvPr id="13" name="Oval 12"/>
          <p:cNvSpPr/>
          <p:nvPr/>
        </p:nvSpPr>
        <p:spPr>
          <a:xfrm>
            <a:off x="4545013" y="4425950"/>
            <a:ext cx="215900" cy="2873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id-ID" dirty="0">
              <a:solidFill>
                <a:prstClr val="black"/>
              </a:solidFill>
            </a:endParaRPr>
          </a:p>
        </p:txBody>
      </p:sp>
      <p:sp>
        <p:nvSpPr>
          <p:cNvPr id="14" name="Oval 13"/>
          <p:cNvSpPr/>
          <p:nvPr/>
        </p:nvSpPr>
        <p:spPr>
          <a:xfrm>
            <a:off x="5673725" y="3881438"/>
            <a:ext cx="215900" cy="2873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id-ID" dirty="0">
              <a:solidFill>
                <a:prstClr val="black"/>
              </a:solidFill>
            </a:endParaRPr>
          </a:p>
        </p:txBody>
      </p:sp>
      <p:sp>
        <p:nvSpPr>
          <p:cNvPr id="18" name="Oval 17"/>
          <p:cNvSpPr/>
          <p:nvPr/>
        </p:nvSpPr>
        <p:spPr>
          <a:xfrm>
            <a:off x="6561138" y="3136900"/>
            <a:ext cx="217487" cy="2873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id-ID" dirty="0">
              <a:solidFill>
                <a:prstClr val="black"/>
              </a:solidFill>
            </a:endParaRPr>
          </a:p>
        </p:txBody>
      </p:sp>
      <p:sp>
        <p:nvSpPr>
          <p:cNvPr id="19" name="Oval 18"/>
          <p:cNvSpPr/>
          <p:nvPr/>
        </p:nvSpPr>
        <p:spPr>
          <a:xfrm>
            <a:off x="7402513" y="2112963"/>
            <a:ext cx="215900"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id-ID" dirty="0">
              <a:solidFill>
                <a:prstClr val="black"/>
              </a:solidFill>
            </a:endParaRPr>
          </a:p>
        </p:txBody>
      </p:sp>
      <p:sp>
        <p:nvSpPr>
          <p:cNvPr id="13322" name="TextBox 19"/>
          <p:cNvSpPr txBox="1">
            <a:spLocks noChangeArrowheads="1"/>
          </p:cNvSpPr>
          <p:nvPr/>
        </p:nvSpPr>
        <p:spPr bwMode="auto">
          <a:xfrm>
            <a:off x="1300163" y="4405313"/>
            <a:ext cx="1428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altLang="en-US" b="1">
                <a:solidFill>
                  <a:srgbClr val="000000"/>
                </a:solidFill>
              </a:rPr>
              <a:t>Pemeriksaan Kehamilan</a:t>
            </a:r>
          </a:p>
        </p:txBody>
      </p:sp>
      <p:sp>
        <p:nvSpPr>
          <p:cNvPr id="13323" name="TextBox 21"/>
          <p:cNvSpPr txBox="1">
            <a:spLocks noChangeArrowheads="1"/>
          </p:cNvSpPr>
          <p:nvPr/>
        </p:nvSpPr>
        <p:spPr bwMode="auto">
          <a:xfrm>
            <a:off x="2625725" y="4083050"/>
            <a:ext cx="1357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altLang="en-US" b="1">
                <a:solidFill>
                  <a:srgbClr val="000000"/>
                </a:solidFill>
              </a:rPr>
              <a:t>Persalinan, nifas &amp; neonatal</a:t>
            </a:r>
          </a:p>
        </p:txBody>
      </p:sp>
      <p:sp>
        <p:nvSpPr>
          <p:cNvPr id="13324" name="TextBox 22"/>
          <p:cNvSpPr txBox="1">
            <a:spLocks noChangeArrowheads="1"/>
          </p:cNvSpPr>
          <p:nvPr/>
        </p:nvSpPr>
        <p:spPr bwMode="auto">
          <a:xfrm>
            <a:off x="3748088" y="3833813"/>
            <a:ext cx="1370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altLang="en-US" b="1">
                <a:solidFill>
                  <a:srgbClr val="000000"/>
                </a:solidFill>
              </a:rPr>
              <a:t>Pelayanan bagi bayi</a:t>
            </a:r>
          </a:p>
        </p:txBody>
      </p:sp>
      <p:sp>
        <p:nvSpPr>
          <p:cNvPr id="13325" name="TextBox 23"/>
          <p:cNvSpPr txBox="1">
            <a:spLocks noChangeArrowheads="1"/>
          </p:cNvSpPr>
          <p:nvPr/>
        </p:nvSpPr>
        <p:spPr bwMode="auto">
          <a:xfrm>
            <a:off x="4711700" y="3122613"/>
            <a:ext cx="1292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altLang="en-US" b="1">
                <a:solidFill>
                  <a:srgbClr val="000000"/>
                </a:solidFill>
              </a:rPr>
              <a:t>Pelayanan bagi  balita</a:t>
            </a:r>
          </a:p>
        </p:txBody>
      </p:sp>
      <p:sp>
        <p:nvSpPr>
          <p:cNvPr id="13326" name="TextBox 24"/>
          <p:cNvSpPr txBox="1">
            <a:spLocks noChangeArrowheads="1"/>
          </p:cNvSpPr>
          <p:nvPr/>
        </p:nvSpPr>
        <p:spPr bwMode="auto">
          <a:xfrm>
            <a:off x="5637213" y="2320925"/>
            <a:ext cx="1439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altLang="en-US" b="1">
                <a:solidFill>
                  <a:srgbClr val="000000"/>
                </a:solidFill>
              </a:rPr>
              <a:t>Pelayanan bagi  anak SD</a:t>
            </a:r>
          </a:p>
        </p:txBody>
      </p:sp>
      <p:sp>
        <p:nvSpPr>
          <p:cNvPr id="13327" name="TextBox 25"/>
          <p:cNvSpPr txBox="1">
            <a:spLocks noChangeArrowheads="1"/>
          </p:cNvSpPr>
          <p:nvPr/>
        </p:nvSpPr>
        <p:spPr bwMode="auto">
          <a:xfrm>
            <a:off x="5883275" y="1304925"/>
            <a:ext cx="18430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altLang="en-US" b="1">
                <a:solidFill>
                  <a:srgbClr val="000000"/>
                </a:solidFill>
              </a:rPr>
              <a:t>Pelayanan bagi  anak SMP/A &amp; remaja</a:t>
            </a:r>
          </a:p>
        </p:txBody>
      </p:sp>
      <p:sp>
        <p:nvSpPr>
          <p:cNvPr id="13328" name="TextBox 26"/>
          <p:cNvSpPr txBox="1">
            <a:spLocks noChangeArrowheads="1"/>
          </p:cNvSpPr>
          <p:nvPr/>
        </p:nvSpPr>
        <p:spPr bwMode="auto">
          <a:xfrm>
            <a:off x="1428750" y="5286375"/>
            <a:ext cx="1428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84138" indent="-8413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itchFamily="34" charset="0"/>
              <a:buChar char="•"/>
            </a:pPr>
            <a:r>
              <a:rPr lang="en-US" altLang="en-US" sz="1400" b="1">
                <a:solidFill>
                  <a:srgbClr val="000000"/>
                </a:solidFill>
                <a:latin typeface="Arial Narrow" pitchFamily="34" charset="0"/>
              </a:rPr>
              <a:t>Konseling</a:t>
            </a:r>
          </a:p>
          <a:p>
            <a:pPr>
              <a:buFont typeface="Arial" pitchFamily="34" charset="0"/>
              <a:buChar char="•"/>
            </a:pPr>
            <a:r>
              <a:rPr lang="id-ID" altLang="en-US" sz="1400" b="1">
                <a:solidFill>
                  <a:srgbClr val="000000"/>
                </a:solidFill>
                <a:latin typeface="Arial Narrow" pitchFamily="34" charset="0"/>
              </a:rPr>
              <a:t>ANC terpadu</a:t>
            </a:r>
          </a:p>
          <a:p>
            <a:pPr>
              <a:buFont typeface="Arial" pitchFamily="34" charset="0"/>
              <a:buChar char="•"/>
            </a:pPr>
            <a:r>
              <a:rPr lang="id-ID" altLang="en-US" sz="1400" b="1">
                <a:solidFill>
                  <a:srgbClr val="000000"/>
                </a:solidFill>
                <a:latin typeface="Arial Narrow" pitchFamily="34" charset="0"/>
              </a:rPr>
              <a:t>Fe &amp; asam folat</a:t>
            </a:r>
          </a:p>
        </p:txBody>
      </p:sp>
      <p:sp>
        <p:nvSpPr>
          <p:cNvPr id="13329" name="TextBox 27"/>
          <p:cNvSpPr txBox="1">
            <a:spLocks noChangeArrowheads="1"/>
          </p:cNvSpPr>
          <p:nvPr/>
        </p:nvSpPr>
        <p:spPr bwMode="auto">
          <a:xfrm>
            <a:off x="2836863" y="5175250"/>
            <a:ext cx="19446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84138" indent="-8413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itchFamily="34" charset="0"/>
              <a:buChar char="•"/>
            </a:pPr>
            <a:r>
              <a:rPr lang="en-US" altLang="en-US" sz="1400" b="1">
                <a:solidFill>
                  <a:srgbClr val="000000"/>
                </a:solidFill>
                <a:latin typeface="Arial Narrow" pitchFamily="34" charset="0"/>
              </a:rPr>
              <a:t>Konseling</a:t>
            </a:r>
          </a:p>
          <a:p>
            <a:pPr>
              <a:buFont typeface="Arial" pitchFamily="34" charset="0"/>
              <a:buChar char="•"/>
            </a:pPr>
            <a:r>
              <a:rPr lang="id-ID" altLang="en-US" sz="1400" b="1">
                <a:solidFill>
                  <a:srgbClr val="000000"/>
                </a:solidFill>
                <a:latin typeface="Arial Narrow" pitchFamily="34" charset="0"/>
              </a:rPr>
              <a:t>Inisiasi Menyusu Dini</a:t>
            </a:r>
          </a:p>
          <a:p>
            <a:pPr>
              <a:buFont typeface="Arial" pitchFamily="34" charset="0"/>
              <a:buChar char="•"/>
            </a:pPr>
            <a:r>
              <a:rPr lang="id-ID" altLang="en-US" sz="1400" b="1">
                <a:solidFill>
                  <a:srgbClr val="000000"/>
                </a:solidFill>
                <a:latin typeface="Arial Narrow" pitchFamily="34" charset="0"/>
              </a:rPr>
              <a:t>KB pasca persalinan</a:t>
            </a:r>
          </a:p>
        </p:txBody>
      </p:sp>
      <p:sp>
        <p:nvSpPr>
          <p:cNvPr id="13330" name="TextBox 28"/>
          <p:cNvSpPr txBox="1">
            <a:spLocks noChangeArrowheads="1"/>
          </p:cNvSpPr>
          <p:nvPr/>
        </p:nvSpPr>
        <p:spPr bwMode="auto">
          <a:xfrm>
            <a:off x="4497388" y="4622800"/>
            <a:ext cx="165735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84138" indent="-8413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itchFamily="34" charset="0"/>
              <a:buChar char="•"/>
            </a:pPr>
            <a:r>
              <a:rPr lang="en-US" altLang="en-US" sz="1400" b="1">
                <a:solidFill>
                  <a:srgbClr val="000000"/>
                </a:solidFill>
              </a:rPr>
              <a:t>Konseling</a:t>
            </a:r>
          </a:p>
          <a:p>
            <a:pPr>
              <a:buFont typeface="Arial" pitchFamily="34" charset="0"/>
              <a:buChar char="•"/>
            </a:pPr>
            <a:r>
              <a:rPr lang="id-ID" altLang="en-US" sz="1400" b="1">
                <a:solidFill>
                  <a:srgbClr val="000000"/>
                </a:solidFill>
              </a:rPr>
              <a:t>ASI eksklusif</a:t>
            </a:r>
          </a:p>
          <a:p>
            <a:pPr>
              <a:buFont typeface="Arial" pitchFamily="34" charset="0"/>
              <a:buChar char="•"/>
            </a:pPr>
            <a:r>
              <a:rPr lang="id-ID" altLang="en-US" sz="1400" b="1">
                <a:solidFill>
                  <a:srgbClr val="000000"/>
                </a:solidFill>
              </a:rPr>
              <a:t>Imunisasi dasar lengkap</a:t>
            </a:r>
          </a:p>
          <a:p>
            <a:pPr>
              <a:buFont typeface="Arial" pitchFamily="34" charset="0"/>
              <a:buChar char="•"/>
            </a:pPr>
            <a:r>
              <a:rPr lang="en-US" altLang="en-US" sz="1400" b="1">
                <a:solidFill>
                  <a:srgbClr val="000000"/>
                </a:solidFill>
              </a:rPr>
              <a:t>MPASI</a:t>
            </a:r>
            <a:endParaRPr lang="id-ID" altLang="en-US" sz="1400" b="1">
              <a:solidFill>
                <a:srgbClr val="000000"/>
              </a:solidFill>
            </a:endParaRPr>
          </a:p>
          <a:p>
            <a:pPr>
              <a:buFont typeface="Arial" pitchFamily="34" charset="0"/>
              <a:buChar char="•"/>
            </a:pPr>
            <a:r>
              <a:rPr lang="id-ID" altLang="en-US" sz="1400" b="1">
                <a:solidFill>
                  <a:srgbClr val="000000"/>
                </a:solidFill>
              </a:rPr>
              <a:t>Pe</a:t>
            </a:r>
            <a:r>
              <a:rPr lang="en-US" altLang="en-US" sz="1400" b="1">
                <a:solidFill>
                  <a:srgbClr val="000000"/>
                </a:solidFill>
              </a:rPr>
              <a:t>mantauan pertumbuhan</a:t>
            </a:r>
            <a:endParaRPr lang="id-ID" altLang="en-US" sz="1400" b="1">
              <a:solidFill>
                <a:srgbClr val="000000"/>
              </a:solidFill>
            </a:endParaRPr>
          </a:p>
        </p:txBody>
      </p:sp>
      <p:sp>
        <p:nvSpPr>
          <p:cNvPr id="13331" name="TextBox 29"/>
          <p:cNvSpPr txBox="1">
            <a:spLocks noChangeArrowheads="1"/>
          </p:cNvSpPr>
          <p:nvPr/>
        </p:nvSpPr>
        <p:spPr bwMode="auto">
          <a:xfrm>
            <a:off x="5756275" y="3943350"/>
            <a:ext cx="1657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173038" indent="-17303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itchFamily="34" charset="0"/>
              <a:buChar char="•"/>
            </a:pPr>
            <a:r>
              <a:rPr lang="en-US" altLang="en-US" sz="1400" b="1">
                <a:solidFill>
                  <a:srgbClr val="000000"/>
                </a:solidFill>
              </a:rPr>
              <a:t>Konseling </a:t>
            </a:r>
          </a:p>
          <a:p>
            <a:pPr>
              <a:buFont typeface="Arial" pitchFamily="34" charset="0"/>
              <a:buChar char="•"/>
            </a:pPr>
            <a:r>
              <a:rPr lang="id-ID" altLang="en-US" sz="1400" b="1">
                <a:solidFill>
                  <a:srgbClr val="000000"/>
                </a:solidFill>
              </a:rPr>
              <a:t>Pemantauan pertumbuhan &amp; perkembangan</a:t>
            </a:r>
          </a:p>
        </p:txBody>
      </p:sp>
      <p:sp>
        <p:nvSpPr>
          <p:cNvPr id="13332" name="TextBox 30"/>
          <p:cNvSpPr txBox="1">
            <a:spLocks noChangeArrowheads="1"/>
          </p:cNvSpPr>
          <p:nvPr/>
        </p:nvSpPr>
        <p:spPr bwMode="auto">
          <a:xfrm>
            <a:off x="6873875" y="3052763"/>
            <a:ext cx="1908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itchFamily="34" charset="0"/>
              <a:buChar char="•"/>
            </a:pPr>
            <a:r>
              <a:rPr lang="en-US" altLang="en-US" sz="1400" b="1">
                <a:solidFill>
                  <a:srgbClr val="000000"/>
                </a:solidFill>
              </a:rPr>
              <a:t>Konseling</a:t>
            </a:r>
          </a:p>
          <a:p>
            <a:pPr>
              <a:buFont typeface="Arial" pitchFamily="34" charset="0"/>
              <a:buChar char="•"/>
            </a:pPr>
            <a:r>
              <a:rPr lang="id-ID" altLang="en-US" sz="1400" b="1">
                <a:solidFill>
                  <a:srgbClr val="000000"/>
                </a:solidFill>
              </a:rPr>
              <a:t>Upaya Kes Sklh</a:t>
            </a:r>
          </a:p>
        </p:txBody>
      </p:sp>
      <p:sp>
        <p:nvSpPr>
          <p:cNvPr id="13333" name="TextBox 31"/>
          <p:cNvSpPr txBox="1">
            <a:spLocks noChangeArrowheads="1"/>
          </p:cNvSpPr>
          <p:nvPr/>
        </p:nvSpPr>
        <p:spPr bwMode="auto">
          <a:xfrm>
            <a:off x="7531100" y="1952625"/>
            <a:ext cx="1428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173038" indent="-17303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itchFamily="34" charset="0"/>
              <a:buChar char="•"/>
            </a:pPr>
            <a:r>
              <a:rPr lang="id-ID" altLang="en-US" sz="1400" b="1">
                <a:solidFill>
                  <a:srgbClr val="000000"/>
                </a:solidFill>
              </a:rPr>
              <a:t>K</a:t>
            </a:r>
            <a:r>
              <a:rPr lang="en-US" altLang="en-US" sz="1400" b="1">
                <a:solidFill>
                  <a:srgbClr val="000000"/>
                </a:solidFill>
              </a:rPr>
              <a:t>onseling: Gizi </a:t>
            </a:r>
            <a:r>
              <a:rPr lang="id-ID" altLang="en-US" sz="1400" b="1">
                <a:solidFill>
                  <a:srgbClr val="000000"/>
                </a:solidFill>
              </a:rPr>
              <a:t>HIV/AIDS, </a:t>
            </a:r>
            <a:r>
              <a:rPr lang="en-US" altLang="en-US" sz="1400" b="1">
                <a:solidFill>
                  <a:srgbClr val="000000"/>
                </a:solidFill>
              </a:rPr>
              <a:t>     </a:t>
            </a:r>
            <a:r>
              <a:rPr lang="id-ID" altLang="en-US" sz="1400" b="1">
                <a:solidFill>
                  <a:srgbClr val="000000"/>
                </a:solidFill>
              </a:rPr>
              <a:t>NAPZA dll</a:t>
            </a:r>
            <a:endParaRPr lang="en-US" altLang="en-US" sz="1400" b="1">
              <a:solidFill>
                <a:srgbClr val="000000"/>
              </a:solidFill>
            </a:endParaRPr>
          </a:p>
          <a:p>
            <a:pPr>
              <a:buFont typeface="Arial" pitchFamily="34" charset="0"/>
              <a:buChar char="•"/>
            </a:pPr>
            <a:r>
              <a:rPr lang="en-US" altLang="en-US" sz="1400" b="1">
                <a:solidFill>
                  <a:srgbClr val="000000"/>
                </a:solidFill>
              </a:rPr>
              <a:t>Kespro remaja</a:t>
            </a:r>
          </a:p>
        </p:txBody>
      </p:sp>
      <p:sp>
        <p:nvSpPr>
          <p:cNvPr id="33" name="Arc 32"/>
          <p:cNvSpPr/>
          <p:nvPr/>
        </p:nvSpPr>
        <p:spPr>
          <a:xfrm rot="3851298" flipH="1">
            <a:off x="1556544" y="2932906"/>
            <a:ext cx="4851400" cy="5367338"/>
          </a:xfrm>
          <a:prstGeom prst="arc">
            <a:avLst>
              <a:gd name="adj1" fmla="val 19177003"/>
              <a:gd name="adj2" fmla="val 2143033"/>
            </a:avLst>
          </a:prstGeom>
          <a:ln w="3810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1428" tIns="45715" rIns="91428" bIns="45715" anchor="ctr"/>
          <a:lstStyle/>
          <a:p>
            <a:pPr algn="ctr" fontAlgn="auto">
              <a:spcBef>
                <a:spcPts val="0"/>
              </a:spcBef>
              <a:spcAft>
                <a:spcPts val="0"/>
              </a:spcAft>
              <a:defRPr/>
            </a:pPr>
            <a:endParaRPr lang="id-ID" dirty="0">
              <a:solidFill>
                <a:prstClr val="black"/>
              </a:solidFill>
            </a:endParaRPr>
          </a:p>
        </p:txBody>
      </p:sp>
      <p:sp>
        <p:nvSpPr>
          <p:cNvPr id="13335" name="TextBox 28"/>
          <p:cNvSpPr txBox="1">
            <a:spLocks noChangeArrowheads="1"/>
          </p:cNvSpPr>
          <p:nvPr/>
        </p:nvSpPr>
        <p:spPr bwMode="auto">
          <a:xfrm rot="-1432471">
            <a:off x="1022350" y="2935288"/>
            <a:ext cx="348615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d-ID" altLang="en-US" b="1">
                <a:solidFill>
                  <a:srgbClr val="000000"/>
                </a:solidFill>
                <a:latin typeface="Calibri Light" pitchFamily="34" charset="0"/>
              </a:rPr>
              <a:t>1000 hari pertama kehidupan</a:t>
            </a:r>
          </a:p>
        </p:txBody>
      </p:sp>
      <p:sp>
        <p:nvSpPr>
          <p:cNvPr id="30" name="Oval 29"/>
          <p:cNvSpPr/>
          <p:nvPr/>
        </p:nvSpPr>
        <p:spPr>
          <a:xfrm>
            <a:off x="735013" y="4860925"/>
            <a:ext cx="215900"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id-ID" dirty="0">
              <a:solidFill>
                <a:prstClr val="black"/>
              </a:solidFill>
            </a:endParaRPr>
          </a:p>
        </p:txBody>
      </p:sp>
      <p:sp>
        <p:nvSpPr>
          <p:cNvPr id="13337" name="TextBox 26"/>
          <p:cNvSpPr txBox="1">
            <a:spLocks noChangeArrowheads="1"/>
          </p:cNvSpPr>
          <p:nvPr/>
        </p:nvSpPr>
        <p:spPr bwMode="auto">
          <a:xfrm>
            <a:off x="133350" y="5307013"/>
            <a:ext cx="12954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90488" indent="-904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itchFamily="34" charset="0"/>
              <a:buChar char="•"/>
            </a:pPr>
            <a:r>
              <a:rPr lang="id-ID" altLang="en-US" sz="1400" b="1">
                <a:solidFill>
                  <a:srgbClr val="000000"/>
                </a:solidFill>
              </a:rPr>
              <a:t>K</a:t>
            </a:r>
            <a:r>
              <a:rPr lang="en-US" altLang="en-US" sz="1400" b="1">
                <a:solidFill>
                  <a:srgbClr val="000000"/>
                </a:solidFill>
              </a:rPr>
              <a:t>onseling Gizi dan kesehatan</a:t>
            </a:r>
            <a:endParaRPr lang="id-ID" altLang="en-US" sz="1400" b="1">
              <a:solidFill>
                <a:srgbClr val="000000"/>
              </a:solidFill>
            </a:endParaRPr>
          </a:p>
          <a:p>
            <a:pPr>
              <a:buFont typeface="Arial" pitchFamily="34" charset="0"/>
              <a:buChar char="•"/>
            </a:pPr>
            <a:r>
              <a:rPr lang="id-ID" altLang="en-US" sz="1400" b="1">
                <a:solidFill>
                  <a:srgbClr val="000000"/>
                </a:solidFill>
              </a:rPr>
              <a:t>Pelayanan KB</a:t>
            </a:r>
          </a:p>
        </p:txBody>
      </p:sp>
      <p:sp>
        <p:nvSpPr>
          <p:cNvPr id="13338" name="TextBox 19"/>
          <p:cNvSpPr txBox="1">
            <a:spLocks noChangeArrowheads="1"/>
          </p:cNvSpPr>
          <p:nvPr/>
        </p:nvSpPr>
        <p:spPr bwMode="auto">
          <a:xfrm>
            <a:off x="26988" y="4300538"/>
            <a:ext cx="1298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altLang="en-US" b="1">
                <a:solidFill>
                  <a:srgbClr val="000000"/>
                </a:solidFill>
              </a:rPr>
              <a:t>Pelayanan </a:t>
            </a:r>
          </a:p>
          <a:p>
            <a:r>
              <a:rPr lang="id-ID" altLang="en-US" b="1">
                <a:solidFill>
                  <a:srgbClr val="000000"/>
                </a:solidFill>
              </a:rPr>
              <a:t>PUS &amp; WUS</a:t>
            </a:r>
          </a:p>
        </p:txBody>
      </p:sp>
      <p:sp>
        <p:nvSpPr>
          <p:cNvPr id="35" name="Oval 34"/>
          <p:cNvSpPr/>
          <p:nvPr/>
        </p:nvSpPr>
        <p:spPr>
          <a:xfrm>
            <a:off x="7702550" y="822325"/>
            <a:ext cx="215900"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id-ID" dirty="0">
              <a:solidFill>
                <a:prstClr val="black"/>
              </a:solidFill>
            </a:endParaRPr>
          </a:p>
        </p:txBody>
      </p:sp>
      <p:sp>
        <p:nvSpPr>
          <p:cNvPr id="13340" name="TextBox 23"/>
          <p:cNvSpPr txBox="1">
            <a:spLocks noChangeArrowheads="1"/>
          </p:cNvSpPr>
          <p:nvPr/>
        </p:nvSpPr>
        <p:spPr bwMode="auto">
          <a:xfrm>
            <a:off x="6924675" y="690563"/>
            <a:ext cx="8620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altLang="en-US" sz="1600" b="1">
                <a:solidFill>
                  <a:srgbClr val="000000"/>
                </a:solidFill>
              </a:rPr>
              <a:t>Lansia</a:t>
            </a:r>
          </a:p>
        </p:txBody>
      </p:sp>
      <p:sp>
        <p:nvSpPr>
          <p:cNvPr id="13341" name="TextBox 31"/>
          <p:cNvSpPr txBox="1">
            <a:spLocks noChangeArrowheads="1"/>
          </p:cNvSpPr>
          <p:nvPr/>
        </p:nvSpPr>
        <p:spPr bwMode="auto">
          <a:xfrm>
            <a:off x="7786688" y="966788"/>
            <a:ext cx="12017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itchFamily="34" charset="0"/>
              <a:buChar char="•"/>
            </a:pPr>
            <a:r>
              <a:rPr lang="en-US" altLang="en-US" sz="1400" b="1">
                <a:solidFill>
                  <a:srgbClr val="000000"/>
                </a:solidFill>
              </a:rPr>
              <a:t>Konseling</a:t>
            </a:r>
          </a:p>
          <a:p>
            <a:pPr>
              <a:buFont typeface="Arial" pitchFamily="34" charset="0"/>
              <a:buChar char="•"/>
            </a:pPr>
            <a:r>
              <a:rPr lang="en-US" altLang="en-US" sz="1400" b="1">
                <a:solidFill>
                  <a:srgbClr val="000000"/>
                </a:solidFill>
              </a:rPr>
              <a:t>Kualitas</a:t>
            </a:r>
          </a:p>
          <a:p>
            <a:pPr>
              <a:buFont typeface="Arial" pitchFamily="34" charset="0"/>
              <a:buChar char="•"/>
            </a:pPr>
            <a:r>
              <a:rPr lang="en-US" altLang="en-US" sz="1400" b="1">
                <a:solidFill>
                  <a:srgbClr val="000000"/>
                </a:solidFill>
              </a:rPr>
              <a:t>Degenerasi</a:t>
            </a:r>
          </a:p>
        </p:txBody>
      </p:sp>
      <p:sp>
        <p:nvSpPr>
          <p:cNvPr id="13342" name="Slide Number Placeholder 1"/>
          <p:cNvSpPr>
            <a:spLocks noGrp="1"/>
          </p:cNvSpPr>
          <p:nvPr>
            <p:ph type="sldNum" sz="quarter" idx="12"/>
          </p:nvPr>
        </p:nvSpPr>
        <p:spPr bwMode="auto">
          <a:xfrm rot="5400000">
            <a:off x="6989763" y="3736975"/>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pPr>
            <a:fld id="{239EAD35-6418-4770-98A6-19DABAEE4C19}" type="slidenum">
              <a:rPr lang="en-US" altLang="en-US">
                <a:solidFill>
                  <a:srgbClr val="898989"/>
                </a:solidFill>
                <a:latin typeface="Arial" pitchFamily="34" charset="0"/>
              </a:rPr>
              <a:pPr algn="l" fontAlgn="base">
                <a:spcBef>
                  <a:spcPct val="0"/>
                </a:spcBef>
                <a:spcAft>
                  <a:spcPct val="0"/>
                </a:spcAft>
              </a:pPr>
              <a:t>11</a:t>
            </a:fld>
            <a:endParaRPr lang="en-US" altLang="en-US">
              <a:solidFill>
                <a:srgbClr val="898989"/>
              </a:solidFill>
              <a:latin typeface="Arial" pitchFamily="34" charset="0"/>
            </a:endParaRPr>
          </a:p>
        </p:txBody>
      </p:sp>
    </p:spTree>
    <p:extLst>
      <p:ext uri="{BB962C8B-B14F-4D97-AF65-F5344CB8AC3E}">
        <p14:creationId xmlns:p14="http://schemas.microsoft.com/office/powerpoint/2010/main" val="4197927340"/>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792" y="518815"/>
            <a:ext cx="7772400" cy="1470025"/>
          </a:xfrm>
          <a:solidFill>
            <a:schemeClr val="tx1">
              <a:lumMod val="95000"/>
              <a:lumOff val="5000"/>
            </a:schemeClr>
          </a:solidFill>
        </p:spPr>
        <p:txBody>
          <a:bodyPr/>
          <a:lstStyle/>
          <a:p>
            <a:r>
              <a:rPr lang="id-ID" b="1" dirty="0" smtClean="0">
                <a:solidFill>
                  <a:schemeClr val="bg1"/>
                </a:solidFill>
                <a:latin typeface="Arial Black" panose="020B0A04020102020204" pitchFamily="34" charset="0"/>
              </a:rPr>
              <a:t>TERIMA KASIH</a:t>
            </a:r>
            <a:endParaRPr lang="en-US" b="1" dirty="0">
              <a:solidFill>
                <a:schemeClr val="bg1"/>
              </a:solidFill>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772816"/>
            <a:ext cx="7056784" cy="5085184"/>
          </a:xfrm>
          <a:prstGeom prst="rect">
            <a:avLst/>
          </a:prstGeom>
        </p:spPr>
      </p:pic>
    </p:spTree>
    <p:extLst>
      <p:ext uri="{BB962C8B-B14F-4D97-AF65-F5344CB8AC3E}">
        <p14:creationId xmlns:p14="http://schemas.microsoft.com/office/powerpoint/2010/main" val="3067084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52573" cy="6858000"/>
            <a:chOff x="0" y="0"/>
            <a:chExt cx="12203430" cy="6858000"/>
          </a:xfrm>
        </p:grpSpPr>
        <p:sp>
          <p:nvSpPr>
            <p:cNvPr id="3" name="object 3"/>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670047"/>
              <a:ext cx="4037075" cy="41879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2892551"/>
              <a:ext cx="1522475" cy="236524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609076" y="1676400"/>
              <a:ext cx="2819400" cy="28194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7999476" y="0"/>
              <a:ext cx="1603248" cy="114147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606028" y="6095999"/>
              <a:ext cx="993648" cy="761999"/>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0398252" y="0"/>
              <a:ext cx="765048" cy="1208532"/>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10437876" y="400811"/>
              <a:ext cx="685800" cy="334645"/>
            </a:xfrm>
            <a:custGeom>
              <a:avLst/>
              <a:gdLst/>
              <a:ahLst/>
              <a:cxnLst/>
              <a:rect l="l" t="t" r="r" b="b"/>
              <a:pathLst>
                <a:path w="685800" h="334645">
                  <a:moveTo>
                    <a:pt x="0" y="334518"/>
                  </a:moveTo>
                  <a:lnTo>
                    <a:pt x="685800" y="334518"/>
                  </a:lnTo>
                  <a:lnTo>
                    <a:pt x="685800" y="0"/>
                  </a:lnTo>
                  <a:lnTo>
                    <a:pt x="0" y="0"/>
                  </a:lnTo>
                  <a:lnTo>
                    <a:pt x="0" y="334518"/>
                  </a:lnTo>
                  <a:close/>
                </a:path>
              </a:pathLst>
            </a:custGeom>
            <a:solidFill>
              <a:srgbClr val="AF1512"/>
            </a:solidFill>
          </p:spPr>
          <p:txBody>
            <a:bodyPr wrap="square" lIns="0" tIns="0" rIns="0" bIns="0" rtlCol="0"/>
            <a:lstStyle/>
            <a:p>
              <a:endParaRPr/>
            </a:p>
          </p:txBody>
        </p:sp>
        <p:sp>
          <p:nvSpPr>
            <p:cNvPr id="11" name="object 11"/>
            <p:cNvSpPr/>
            <p:nvPr/>
          </p:nvSpPr>
          <p:spPr>
            <a:xfrm>
              <a:off x="2242566" y="2986277"/>
              <a:ext cx="9950450" cy="2958465"/>
            </a:xfrm>
            <a:custGeom>
              <a:avLst/>
              <a:gdLst/>
              <a:ahLst/>
              <a:cxnLst/>
              <a:rect l="l" t="t" r="r" b="b"/>
              <a:pathLst>
                <a:path w="9950450" h="2958465">
                  <a:moveTo>
                    <a:pt x="9950196" y="0"/>
                  </a:moveTo>
                  <a:lnTo>
                    <a:pt x="0" y="0"/>
                  </a:lnTo>
                  <a:lnTo>
                    <a:pt x="0" y="2958084"/>
                  </a:lnTo>
                  <a:lnTo>
                    <a:pt x="9950196" y="2958084"/>
                  </a:lnTo>
                  <a:lnTo>
                    <a:pt x="9950196" y="0"/>
                  </a:lnTo>
                  <a:close/>
                </a:path>
              </a:pathLst>
            </a:custGeom>
            <a:solidFill>
              <a:srgbClr val="FFFFFF"/>
            </a:solidFill>
          </p:spPr>
          <p:txBody>
            <a:bodyPr wrap="square" lIns="0" tIns="0" rIns="0" bIns="0" rtlCol="0"/>
            <a:lstStyle/>
            <a:p>
              <a:endParaRPr/>
            </a:p>
          </p:txBody>
        </p:sp>
        <p:sp>
          <p:nvSpPr>
            <p:cNvPr id="12" name="object 12"/>
            <p:cNvSpPr/>
            <p:nvPr/>
          </p:nvSpPr>
          <p:spPr>
            <a:xfrm>
              <a:off x="2242566" y="2986277"/>
              <a:ext cx="9950450" cy="2958465"/>
            </a:xfrm>
            <a:custGeom>
              <a:avLst/>
              <a:gdLst/>
              <a:ahLst/>
              <a:cxnLst/>
              <a:rect l="l" t="t" r="r" b="b"/>
              <a:pathLst>
                <a:path w="9950450" h="2958465">
                  <a:moveTo>
                    <a:pt x="0" y="2958084"/>
                  </a:moveTo>
                  <a:lnTo>
                    <a:pt x="9950196" y="2958084"/>
                  </a:lnTo>
                  <a:lnTo>
                    <a:pt x="9950196" y="0"/>
                  </a:lnTo>
                  <a:lnTo>
                    <a:pt x="0" y="0"/>
                  </a:lnTo>
                  <a:lnTo>
                    <a:pt x="0" y="2958084"/>
                  </a:lnTo>
                  <a:close/>
                </a:path>
              </a:pathLst>
            </a:custGeom>
            <a:ln w="19811">
              <a:solidFill>
                <a:srgbClr val="000000"/>
              </a:solidFill>
              <a:prstDash val="dash"/>
            </a:ln>
          </p:spPr>
          <p:txBody>
            <a:bodyPr wrap="square" lIns="0" tIns="0" rIns="0" bIns="0" rtlCol="0"/>
            <a:lstStyle/>
            <a:p>
              <a:endParaRPr/>
            </a:p>
          </p:txBody>
        </p:sp>
        <p:sp>
          <p:nvSpPr>
            <p:cNvPr id="13" name="object 13"/>
            <p:cNvSpPr/>
            <p:nvPr/>
          </p:nvSpPr>
          <p:spPr>
            <a:xfrm>
              <a:off x="105155" y="4230623"/>
              <a:ext cx="2092960" cy="394970"/>
            </a:xfrm>
            <a:custGeom>
              <a:avLst/>
              <a:gdLst/>
              <a:ahLst/>
              <a:cxnLst/>
              <a:rect l="l" t="t" r="r" b="b"/>
              <a:pathLst>
                <a:path w="2092960" h="394970">
                  <a:moveTo>
                    <a:pt x="2092452" y="0"/>
                  </a:moveTo>
                  <a:lnTo>
                    <a:pt x="0" y="0"/>
                  </a:lnTo>
                  <a:lnTo>
                    <a:pt x="0" y="394715"/>
                  </a:lnTo>
                  <a:lnTo>
                    <a:pt x="2092452" y="394715"/>
                  </a:lnTo>
                  <a:lnTo>
                    <a:pt x="2092452" y="0"/>
                  </a:lnTo>
                  <a:close/>
                </a:path>
              </a:pathLst>
            </a:custGeom>
            <a:solidFill>
              <a:srgbClr val="000090"/>
            </a:solidFill>
          </p:spPr>
          <p:txBody>
            <a:bodyPr wrap="square" lIns="0" tIns="0" rIns="0" bIns="0" rtlCol="0"/>
            <a:lstStyle/>
            <a:p>
              <a:endParaRPr/>
            </a:p>
          </p:txBody>
        </p:sp>
      </p:grpSp>
      <p:sp>
        <p:nvSpPr>
          <p:cNvPr id="14" name="object 14"/>
          <p:cNvSpPr txBox="1"/>
          <p:nvPr/>
        </p:nvSpPr>
        <p:spPr>
          <a:xfrm>
            <a:off x="228600" y="4258514"/>
            <a:ext cx="1031975" cy="289823"/>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a:cs typeface="Arial"/>
              </a:rPr>
              <a:t>P</a:t>
            </a:r>
            <a:r>
              <a:rPr sz="1800" spc="-10" dirty="0">
                <a:solidFill>
                  <a:srgbClr val="FFFFFF"/>
                </a:solidFill>
                <a:latin typeface="Arial"/>
                <a:cs typeface="Arial"/>
              </a:rPr>
              <a:t>R</a:t>
            </a:r>
            <a:r>
              <a:rPr sz="1800" dirty="0">
                <a:solidFill>
                  <a:srgbClr val="FFFFFF"/>
                </a:solidFill>
                <a:latin typeface="Arial"/>
                <a:cs typeface="Arial"/>
              </a:rPr>
              <a:t>OSES</a:t>
            </a:r>
            <a:endParaRPr sz="1800" dirty="0">
              <a:latin typeface="Arial"/>
              <a:cs typeface="Arial"/>
            </a:endParaRPr>
          </a:p>
        </p:txBody>
      </p:sp>
      <p:sp>
        <p:nvSpPr>
          <p:cNvPr id="15" name="object 15"/>
          <p:cNvSpPr txBox="1"/>
          <p:nvPr/>
        </p:nvSpPr>
        <p:spPr>
          <a:xfrm>
            <a:off x="181736" y="1962911"/>
            <a:ext cx="1371600" cy="317395"/>
          </a:xfrm>
          <a:prstGeom prst="rect">
            <a:avLst/>
          </a:prstGeom>
          <a:solidFill>
            <a:srgbClr val="000090"/>
          </a:solidFill>
        </p:spPr>
        <p:txBody>
          <a:bodyPr vert="horz" wrap="square" lIns="0" tIns="40005" rIns="0" bIns="0" rtlCol="0">
            <a:spAutoFit/>
          </a:bodyPr>
          <a:lstStyle/>
          <a:p>
            <a:pPr marL="91440">
              <a:lnSpc>
                <a:spcPct val="100000"/>
              </a:lnSpc>
              <a:spcBef>
                <a:spcPts val="315"/>
              </a:spcBef>
            </a:pPr>
            <a:r>
              <a:rPr sz="1800" dirty="0">
                <a:solidFill>
                  <a:srgbClr val="FFFFFF"/>
                </a:solidFill>
                <a:latin typeface="Arial"/>
                <a:cs typeface="Arial"/>
              </a:rPr>
              <a:t>OUTPUT</a:t>
            </a:r>
            <a:endParaRPr sz="1800">
              <a:latin typeface="Arial"/>
              <a:cs typeface="Arial"/>
            </a:endParaRPr>
          </a:p>
        </p:txBody>
      </p:sp>
      <p:grpSp>
        <p:nvGrpSpPr>
          <p:cNvPr id="16" name="object 16"/>
          <p:cNvGrpSpPr/>
          <p:nvPr/>
        </p:nvGrpSpPr>
        <p:grpSpPr>
          <a:xfrm>
            <a:off x="2362200" y="3735070"/>
            <a:ext cx="5883593" cy="1803400"/>
            <a:chOff x="3498850" y="3735070"/>
            <a:chExt cx="7495540" cy="1803400"/>
          </a:xfrm>
        </p:grpSpPr>
        <p:sp>
          <p:nvSpPr>
            <p:cNvPr id="17" name="object 17"/>
            <p:cNvSpPr/>
            <p:nvPr/>
          </p:nvSpPr>
          <p:spPr>
            <a:xfrm>
              <a:off x="3509010" y="3745230"/>
              <a:ext cx="7475220" cy="1783080"/>
            </a:xfrm>
            <a:custGeom>
              <a:avLst/>
              <a:gdLst/>
              <a:ahLst/>
              <a:cxnLst/>
              <a:rect l="l" t="t" r="r" b="b"/>
              <a:pathLst>
                <a:path w="7475220" h="1783079">
                  <a:moveTo>
                    <a:pt x="7475220" y="0"/>
                  </a:moveTo>
                  <a:lnTo>
                    <a:pt x="0" y="0"/>
                  </a:lnTo>
                  <a:lnTo>
                    <a:pt x="0" y="1783080"/>
                  </a:lnTo>
                  <a:lnTo>
                    <a:pt x="7475220" y="1783080"/>
                  </a:lnTo>
                  <a:lnTo>
                    <a:pt x="7475220" y="0"/>
                  </a:lnTo>
                  <a:close/>
                </a:path>
              </a:pathLst>
            </a:custGeom>
            <a:solidFill>
              <a:srgbClr val="89D0D5"/>
            </a:solidFill>
          </p:spPr>
          <p:txBody>
            <a:bodyPr wrap="square" lIns="0" tIns="0" rIns="0" bIns="0" rtlCol="0"/>
            <a:lstStyle/>
            <a:p>
              <a:endParaRPr/>
            </a:p>
          </p:txBody>
        </p:sp>
        <p:sp>
          <p:nvSpPr>
            <p:cNvPr id="18" name="object 18"/>
            <p:cNvSpPr/>
            <p:nvPr/>
          </p:nvSpPr>
          <p:spPr>
            <a:xfrm>
              <a:off x="3509010" y="3745230"/>
              <a:ext cx="7475220" cy="1783080"/>
            </a:xfrm>
            <a:custGeom>
              <a:avLst/>
              <a:gdLst/>
              <a:ahLst/>
              <a:cxnLst/>
              <a:rect l="l" t="t" r="r" b="b"/>
              <a:pathLst>
                <a:path w="7475220" h="1783079">
                  <a:moveTo>
                    <a:pt x="0" y="1783080"/>
                  </a:moveTo>
                  <a:lnTo>
                    <a:pt x="7475220" y="1783080"/>
                  </a:lnTo>
                  <a:lnTo>
                    <a:pt x="7475220" y="0"/>
                  </a:lnTo>
                  <a:lnTo>
                    <a:pt x="0" y="0"/>
                  </a:lnTo>
                  <a:lnTo>
                    <a:pt x="0" y="1783080"/>
                  </a:lnTo>
                  <a:close/>
                </a:path>
              </a:pathLst>
            </a:custGeom>
            <a:ln w="19812">
              <a:solidFill>
                <a:srgbClr val="AC4609"/>
              </a:solidFill>
            </a:ln>
          </p:spPr>
          <p:txBody>
            <a:bodyPr wrap="square" lIns="0" tIns="0" rIns="0" bIns="0" rtlCol="0"/>
            <a:lstStyle/>
            <a:p>
              <a:endParaRPr/>
            </a:p>
          </p:txBody>
        </p:sp>
      </p:grpSp>
      <p:sp>
        <p:nvSpPr>
          <p:cNvPr id="19" name="object 19"/>
          <p:cNvSpPr txBox="1"/>
          <p:nvPr/>
        </p:nvSpPr>
        <p:spPr>
          <a:xfrm>
            <a:off x="2564035" y="3733800"/>
            <a:ext cx="5674138" cy="1687641"/>
          </a:xfrm>
          <a:prstGeom prst="rect">
            <a:avLst/>
          </a:prstGeom>
        </p:spPr>
        <p:txBody>
          <a:bodyPr vert="horz" wrap="square" lIns="0" tIns="12700" rIns="0" bIns="0" rtlCol="0">
            <a:spAutoFit/>
          </a:bodyPr>
          <a:lstStyle/>
          <a:p>
            <a:pPr marL="648335" marR="637540" indent="1130300">
              <a:lnSpc>
                <a:spcPct val="100000"/>
              </a:lnSpc>
              <a:spcBef>
                <a:spcPts val="100"/>
              </a:spcBef>
            </a:pPr>
            <a:r>
              <a:rPr b="1" spc="-10" dirty="0" err="1">
                <a:latin typeface="Carlito"/>
                <a:cs typeface="Carlito"/>
              </a:rPr>
              <a:t>Meningkatkan</a:t>
            </a:r>
            <a:r>
              <a:rPr b="1" spc="-10" dirty="0">
                <a:latin typeface="Carlito"/>
                <a:cs typeface="Carlito"/>
              </a:rPr>
              <a:t> </a:t>
            </a:r>
            <a:r>
              <a:rPr b="1" dirty="0" smtClean="0">
                <a:latin typeface="Carlito"/>
                <a:cs typeface="Carlito"/>
              </a:rPr>
              <a:t>:</a:t>
            </a:r>
            <a:endParaRPr lang="en-US" b="1" dirty="0" smtClean="0">
              <a:latin typeface="Carlito"/>
              <a:cs typeface="Carlito"/>
            </a:endParaRPr>
          </a:p>
          <a:p>
            <a:pPr marL="648335" marR="637540" indent="1130300">
              <a:lnSpc>
                <a:spcPct val="100000"/>
              </a:lnSpc>
              <a:spcBef>
                <a:spcPts val="100"/>
              </a:spcBef>
            </a:pPr>
            <a:r>
              <a:rPr b="1" dirty="0" smtClean="0">
                <a:latin typeface="Carlito"/>
                <a:cs typeface="Carlito"/>
              </a:rPr>
              <a:t>  </a:t>
            </a:r>
            <a:endParaRPr lang="en-US" b="1" dirty="0">
              <a:latin typeface="Carlito"/>
              <a:cs typeface="Carlito"/>
            </a:endParaRPr>
          </a:p>
          <a:p>
            <a:pPr marL="433070" marR="424815" algn="ctr">
              <a:lnSpc>
                <a:spcPct val="100000"/>
              </a:lnSpc>
            </a:pPr>
            <a:r>
              <a:rPr lang="en-US" b="1" spc="-5" dirty="0" smtClean="0">
                <a:latin typeface="Carlito"/>
                <a:cs typeface="Carlito"/>
              </a:rPr>
              <a:t>1. </a:t>
            </a:r>
            <a:r>
              <a:rPr lang="en-US" b="1" spc="-5" dirty="0" err="1" smtClean="0">
                <a:latin typeface="Carlito"/>
                <a:cs typeface="Carlito"/>
              </a:rPr>
              <a:t>Pembinaann</a:t>
            </a:r>
            <a:r>
              <a:rPr lang="en-US" b="1" spc="-5" dirty="0" smtClean="0">
                <a:latin typeface="Carlito"/>
                <a:cs typeface="Carlito"/>
              </a:rPr>
              <a:t> </a:t>
            </a:r>
            <a:r>
              <a:rPr lang="en-US" b="1" spc="-5" dirty="0" err="1" smtClean="0">
                <a:latin typeface="Carlito"/>
                <a:cs typeface="Carlito"/>
              </a:rPr>
              <a:t>Keluarga</a:t>
            </a:r>
            <a:r>
              <a:rPr lang="en-US" b="1" spc="-5" dirty="0" smtClean="0">
                <a:latin typeface="Carlito"/>
                <a:cs typeface="Carlito"/>
              </a:rPr>
              <a:t> </a:t>
            </a:r>
            <a:r>
              <a:rPr lang="en-US" b="1" spc="-5" dirty="0" err="1" smtClean="0">
                <a:latin typeface="Carlito"/>
                <a:cs typeface="Carlito"/>
              </a:rPr>
              <a:t>Balita</a:t>
            </a:r>
            <a:r>
              <a:rPr lang="en-US" b="1" spc="-5" dirty="0" smtClean="0">
                <a:latin typeface="Carlito"/>
                <a:cs typeface="Carlito"/>
              </a:rPr>
              <a:t> </a:t>
            </a:r>
            <a:r>
              <a:rPr lang="en-US" b="1" spc="-5" dirty="0" err="1" smtClean="0">
                <a:latin typeface="Carlito"/>
                <a:cs typeface="Carlito"/>
              </a:rPr>
              <a:t>dan</a:t>
            </a:r>
            <a:r>
              <a:rPr lang="en-US" b="1" spc="-5" dirty="0" smtClean="0">
                <a:latin typeface="Carlito"/>
                <a:cs typeface="Carlito"/>
              </a:rPr>
              <a:t> </a:t>
            </a:r>
            <a:r>
              <a:rPr lang="en-US" b="1" spc="-5" dirty="0" err="1" smtClean="0">
                <a:latin typeface="Carlito"/>
                <a:cs typeface="Carlito"/>
              </a:rPr>
              <a:t>Anak</a:t>
            </a:r>
            <a:endParaRPr lang="en-US" b="1" spc="-5" dirty="0" smtClean="0">
              <a:latin typeface="Carlito"/>
              <a:cs typeface="Carlito"/>
            </a:endParaRPr>
          </a:p>
          <a:p>
            <a:pPr marL="433070" marR="424815" algn="ctr">
              <a:lnSpc>
                <a:spcPct val="100000"/>
              </a:lnSpc>
            </a:pPr>
            <a:r>
              <a:rPr b="1" spc="-5" dirty="0" smtClean="0">
                <a:latin typeface="Carlito"/>
                <a:cs typeface="Carlito"/>
              </a:rPr>
              <a:t>2.Pembinaan </a:t>
            </a:r>
            <a:r>
              <a:rPr b="1" spc="-10" dirty="0">
                <a:latin typeface="Carlito"/>
                <a:cs typeface="Carlito"/>
              </a:rPr>
              <a:t>Ketahanan Remaja  </a:t>
            </a:r>
            <a:r>
              <a:rPr b="1" spc="-5" dirty="0">
                <a:latin typeface="Carlito"/>
                <a:cs typeface="Carlito"/>
              </a:rPr>
              <a:t>3.Pembinaan </a:t>
            </a:r>
            <a:r>
              <a:rPr b="1" spc="-20" dirty="0">
                <a:latin typeface="Carlito"/>
                <a:cs typeface="Carlito"/>
              </a:rPr>
              <a:t>Keluarga </a:t>
            </a:r>
            <a:r>
              <a:rPr b="1" dirty="0">
                <a:latin typeface="Carlito"/>
                <a:cs typeface="Carlito"/>
              </a:rPr>
              <a:t>Lansia dan</a:t>
            </a:r>
            <a:r>
              <a:rPr b="1" spc="-20" dirty="0">
                <a:latin typeface="Carlito"/>
                <a:cs typeface="Carlito"/>
              </a:rPr>
              <a:t> </a:t>
            </a:r>
            <a:r>
              <a:rPr b="1" spc="-15" dirty="0">
                <a:latin typeface="Carlito"/>
                <a:cs typeface="Carlito"/>
              </a:rPr>
              <a:t>Rentan</a:t>
            </a:r>
            <a:endParaRPr dirty="0">
              <a:latin typeface="Carlito"/>
              <a:cs typeface="Carlito"/>
            </a:endParaRPr>
          </a:p>
          <a:p>
            <a:pPr algn="ctr">
              <a:lnSpc>
                <a:spcPct val="100000"/>
              </a:lnSpc>
              <a:spcBef>
                <a:spcPts val="5"/>
              </a:spcBef>
            </a:pPr>
            <a:r>
              <a:rPr b="1" spc="-15" dirty="0">
                <a:latin typeface="Carlito"/>
                <a:cs typeface="Carlito"/>
              </a:rPr>
              <a:t>4.Pemberdayaan </a:t>
            </a:r>
            <a:r>
              <a:rPr b="1" spc="-10" dirty="0">
                <a:latin typeface="Carlito"/>
                <a:cs typeface="Carlito"/>
              </a:rPr>
              <a:t>Ekonomi </a:t>
            </a:r>
            <a:r>
              <a:rPr b="1" spc="-20" dirty="0">
                <a:latin typeface="Carlito"/>
                <a:cs typeface="Carlito"/>
              </a:rPr>
              <a:t>Keluarga Pra</a:t>
            </a:r>
            <a:r>
              <a:rPr b="1" spc="80" dirty="0">
                <a:latin typeface="Carlito"/>
                <a:cs typeface="Carlito"/>
              </a:rPr>
              <a:t> </a:t>
            </a:r>
            <a:r>
              <a:rPr b="1" spc="-15" dirty="0">
                <a:latin typeface="Carlito"/>
                <a:cs typeface="Carlito"/>
              </a:rPr>
              <a:t>Sejahtera</a:t>
            </a:r>
            <a:endParaRPr dirty="0">
              <a:latin typeface="Carlito"/>
              <a:cs typeface="Carlito"/>
            </a:endParaRPr>
          </a:p>
        </p:txBody>
      </p:sp>
      <p:sp>
        <p:nvSpPr>
          <p:cNvPr id="20" name="object 20"/>
          <p:cNvSpPr txBox="1"/>
          <p:nvPr/>
        </p:nvSpPr>
        <p:spPr>
          <a:xfrm>
            <a:off x="194309" y="6292596"/>
            <a:ext cx="1319594" cy="318036"/>
          </a:xfrm>
          <a:prstGeom prst="rect">
            <a:avLst/>
          </a:prstGeom>
          <a:solidFill>
            <a:srgbClr val="000090"/>
          </a:solidFill>
        </p:spPr>
        <p:txBody>
          <a:bodyPr vert="horz" wrap="square" lIns="0" tIns="40640" rIns="0" bIns="0" rtlCol="0">
            <a:spAutoFit/>
          </a:bodyPr>
          <a:lstStyle/>
          <a:p>
            <a:pPr marL="542290">
              <a:lnSpc>
                <a:spcPct val="100000"/>
              </a:lnSpc>
              <a:spcBef>
                <a:spcPts val="320"/>
              </a:spcBef>
            </a:pPr>
            <a:r>
              <a:rPr sz="1800" dirty="0">
                <a:solidFill>
                  <a:srgbClr val="FFFFFF"/>
                </a:solidFill>
                <a:latin typeface="Arial"/>
                <a:cs typeface="Arial"/>
              </a:rPr>
              <a:t>INPUT</a:t>
            </a:r>
            <a:endParaRPr sz="1800" dirty="0">
              <a:latin typeface="Arial"/>
              <a:cs typeface="Arial"/>
            </a:endParaRPr>
          </a:p>
        </p:txBody>
      </p:sp>
      <p:sp>
        <p:nvSpPr>
          <p:cNvPr id="21" name="object 21"/>
          <p:cNvSpPr/>
          <p:nvPr/>
        </p:nvSpPr>
        <p:spPr>
          <a:xfrm>
            <a:off x="1720787" y="735330"/>
            <a:ext cx="7410450" cy="433070"/>
          </a:xfrm>
          <a:custGeom>
            <a:avLst/>
            <a:gdLst/>
            <a:ahLst/>
            <a:cxnLst/>
            <a:rect l="l" t="t" r="r" b="b"/>
            <a:pathLst>
              <a:path w="9880600" h="433069">
                <a:moveTo>
                  <a:pt x="9880092" y="0"/>
                </a:moveTo>
                <a:lnTo>
                  <a:pt x="0" y="0"/>
                </a:lnTo>
                <a:lnTo>
                  <a:pt x="0" y="432815"/>
                </a:lnTo>
                <a:lnTo>
                  <a:pt x="9880092" y="432815"/>
                </a:lnTo>
                <a:lnTo>
                  <a:pt x="9880092" y="0"/>
                </a:lnTo>
                <a:close/>
              </a:path>
            </a:pathLst>
          </a:custGeom>
          <a:solidFill>
            <a:srgbClr val="4A856C"/>
          </a:solidFill>
        </p:spPr>
        <p:txBody>
          <a:bodyPr wrap="square" lIns="0" tIns="0" rIns="0" bIns="0" rtlCol="0"/>
          <a:lstStyle/>
          <a:p>
            <a:endParaRPr sz="1600" dirty="0"/>
          </a:p>
        </p:txBody>
      </p:sp>
      <p:sp>
        <p:nvSpPr>
          <p:cNvPr id="22" name="object 22"/>
          <p:cNvSpPr txBox="1"/>
          <p:nvPr/>
        </p:nvSpPr>
        <p:spPr>
          <a:xfrm>
            <a:off x="1720787" y="735330"/>
            <a:ext cx="7410450" cy="359073"/>
          </a:xfrm>
          <a:prstGeom prst="rect">
            <a:avLst/>
          </a:prstGeom>
          <a:ln w="19811">
            <a:solidFill>
              <a:srgbClr val="A9851B"/>
            </a:solidFill>
          </a:ln>
        </p:spPr>
        <p:txBody>
          <a:bodyPr vert="horz" wrap="square" lIns="0" tIns="0" rIns="0" bIns="0" rtlCol="0">
            <a:spAutoFit/>
          </a:bodyPr>
          <a:lstStyle/>
          <a:p>
            <a:pPr algn="ctr">
              <a:lnSpc>
                <a:spcPts val="2795"/>
              </a:lnSpc>
            </a:pPr>
            <a:r>
              <a:rPr sz="2000" b="1" spc="-15" dirty="0">
                <a:latin typeface="Carlito"/>
                <a:cs typeface="Carlito"/>
              </a:rPr>
              <a:t>Menurunnya </a:t>
            </a:r>
            <a:r>
              <a:rPr sz="2000" b="1" dirty="0">
                <a:latin typeface="Carlito"/>
                <a:cs typeface="Carlito"/>
              </a:rPr>
              <a:t>LPP dan </a:t>
            </a:r>
            <a:r>
              <a:rPr sz="2000" b="1" spc="-15" dirty="0" err="1">
                <a:latin typeface="Carlito"/>
                <a:cs typeface="Carlito"/>
              </a:rPr>
              <a:t>terwujudnya</a:t>
            </a:r>
            <a:r>
              <a:rPr sz="2000" b="1" spc="-15" dirty="0">
                <a:latin typeface="Carlito"/>
                <a:cs typeface="Carlito"/>
              </a:rPr>
              <a:t> </a:t>
            </a:r>
            <a:r>
              <a:rPr sz="2000" b="1" spc="-20" dirty="0" err="1" smtClean="0">
                <a:latin typeface="Carlito"/>
                <a:cs typeface="Carlito"/>
              </a:rPr>
              <a:t>keluarga</a:t>
            </a:r>
            <a:r>
              <a:rPr lang="en-US" sz="2000" b="1" spc="-20" dirty="0" smtClean="0">
                <a:latin typeface="Carlito"/>
                <a:cs typeface="Carlito"/>
              </a:rPr>
              <a:t> </a:t>
            </a:r>
            <a:r>
              <a:rPr lang="en-US" sz="2000" b="1" spc="-10" dirty="0" err="1" smtClean="0">
                <a:latin typeface="Carlito"/>
                <a:cs typeface="Carlito"/>
              </a:rPr>
              <a:t>berkualitas</a:t>
            </a:r>
            <a:endParaRPr sz="2000" dirty="0">
              <a:latin typeface="Carlito"/>
              <a:cs typeface="Carlito"/>
            </a:endParaRPr>
          </a:p>
        </p:txBody>
      </p:sp>
      <p:sp>
        <p:nvSpPr>
          <p:cNvPr id="23" name="object 23"/>
          <p:cNvSpPr txBox="1"/>
          <p:nvPr/>
        </p:nvSpPr>
        <p:spPr>
          <a:xfrm>
            <a:off x="148591" y="755904"/>
            <a:ext cx="1404745" cy="317395"/>
          </a:xfrm>
          <a:prstGeom prst="rect">
            <a:avLst/>
          </a:prstGeom>
          <a:solidFill>
            <a:srgbClr val="000090"/>
          </a:solidFill>
        </p:spPr>
        <p:txBody>
          <a:bodyPr vert="horz" wrap="square" lIns="0" tIns="40005" rIns="0" bIns="0" rtlCol="0">
            <a:spAutoFit/>
          </a:bodyPr>
          <a:lstStyle/>
          <a:p>
            <a:pPr marL="90805">
              <a:lnSpc>
                <a:spcPct val="100000"/>
              </a:lnSpc>
              <a:spcBef>
                <a:spcPts val="315"/>
              </a:spcBef>
            </a:pPr>
            <a:r>
              <a:rPr sz="1800" dirty="0">
                <a:solidFill>
                  <a:srgbClr val="FFFFFF"/>
                </a:solidFill>
                <a:latin typeface="Arial"/>
                <a:cs typeface="Arial"/>
              </a:rPr>
              <a:t>OUTCOME</a:t>
            </a:r>
            <a:endParaRPr sz="1800" dirty="0">
              <a:latin typeface="Arial"/>
              <a:cs typeface="Arial"/>
            </a:endParaRPr>
          </a:p>
        </p:txBody>
      </p:sp>
      <p:sp>
        <p:nvSpPr>
          <p:cNvPr id="24" name="object 24"/>
          <p:cNvSpPr/>
          <p:nvPr/>
        </p:nvSpPr>
        <p:spPr>
          <a:xfrm>
            <a:off x="1802511" y="3631691"/>
            <a:ext cx="761524" cy="1897380"/>
          </a:xfrm>
          <a:custGeom>
            <a:avLst/>
            <a:gdLst/>
            <a:ahLst/>
            <a:cxnLst/>
            <a:rect l="l" t="t" r="r" b="b"/>
            <a:pathLst>
              <a:path w="1015364" h="1897379">
                <a:moveTo>
                  <a:pt x="1014984" y="0"/>
                </a:moveTo>
                <a:lnTo>
                  <a:pt x="0" y="0"/>
                </a:lnTo>
                <a:lnTo>
                  <a:pt x="0" y="1897380"/>
                </a:lnTo>
                <a:lnTo>
                  <a:pt x="1014984" y="1897380"/>
                </a:lnTo>
                <a:lnTo>
                  <a:pt x="1014984" y="0"/>
                </a:lnTo>
                <a:close/>
              </a:path>
            </a:pathLst>
          </a:custGeom>
          <a:solidFill>
            <a:srgbClr val="FFC000"/>
          </a:solidFill>
        </p:spPr>
        <p:txBody>
          <a:bodyPr wrap="square" lIns="0" tIns="0" rIns="0" bIns="0" rtlCol="0"/>
          <a:lstStyle/>
          <a:p>
            <a:endParaRPr/>
          </a:p>
        </p:txBody>
      </p:sp>
      <p:sp>
        <p:nvSpPr>
          <p:cNvPr id="25" name="object 25"/>
          <p:cNvSpPr txBox="1"/>
          <p:nvPr/>
        </p:nvSpPr>
        <p:spPr>
          <a:xfrm>
            <a:off x="1754674" y="3631691"/>
            <a:ext cx="836126" cy="1931035"/>
          </a:xfrm>
          <a:prstGeom prst="rect">
            <a:avLst/>
          </a:prstGeom>
        </p:spPr>
        <p:txBody>
          <a:bodyPr vert="vert270" wrap="square" lIns="0" tIns="0" rIns="0" bIns="0" rtlCol="0">
            <a:spAutoFit/>
          </a:bodyPr>
          <a:lstStyle/>
          <a:p>
            <a:pPr algn="ctr">
              <a:lnSpc>
                <a:spcPts val="2315"/>
              </a:lnSpc>
            </a:pPr>
            <a:r>
              <a:rPr sz="1600" b="1" dirty="0" err="1" smtClean="0">
                <a:latin typeface="Arial"/>
                <a:cs typeface="Arial"/>
              </a:rPr>
              <a:t>Pe</a:t>
            </a:r>
            <a:r>
              <a:rPr sz="1600" b="1" spc="-10" dirty="0" err="1" smtClean="0">
                <a:latin typeface="Arial"/>
                <a:cs typeface="Arial"/>
              </a:rPr>
              <a:t>m</a:t>
            </a:r>
            <a:r>
              <a:rPr sz="1600" b="1" dirty="0" err="1" smtClean="0">
                <a:latin typeface="Arial"/>
                <a:cs typeface="Arial"/>
              </a:rPr>
              <a:t>bentukan</a:t>
            </a:r>
            <a:r>
              <a:rPr lang="en-US" sz="1600" dirty="0">
                <a:latin typeface="Arial"/>
                <a:cs typeface="Arial"/>
              </a:rPr>
              <a:t> </a:t>
            </a:r>
            <a:r>
              <a:rPr sz="1600" b="1" dirty="0" err="1" smtClean="0">
                <a:latin typeface="Arial"/>
                <a:cs typeface="Arial"/>
              </a:rPr>
              <a:t>Karakter</a:t>
            </a:r>
            <a:endParaRPr sz="1600" dirty="0">
              <a:latin typeface="Arial"/>
              <a:cs typeface="Arial"/>
            </a:endParaRPr>
          </a:p>
          <a:p>
            <a:pPr marL="1270" algn="ctr">
              <a:lnSpc>
                <a:spcPct val="100000"/>
              </a:lnSpc>
            </a:pPr>
            <a:r>
              <a:rPr sz="1600" b="1" dirty="0">
                <a:latin typeface="Arial"/>
                <a:cs typeface="Arial"/>
              </a:rPr>
              <a:t>sejak</a:t>
            </a:r>
            <a:r>
              <a:rPr sz="1600" b="1" spc="-50" dirty="0">
                <a:latin typeface="Arial"/>
                <a:cs typeface="Arial"/>
              </a:rPr>
              <a:t> </a:t>
            </a:r>
            <a:r>
              <a:rPr sz="1600" b="1" dirty="0">
                <a:latin typeface="Arial"/>
                <a:cs typeface="Arial"/>
              </a:rPr>
              <a:t>Dini</a:t>
            </a:r>
            <a:endParaRPr sz="1600" dirty="0">
              <a:latin typeface="Arial"/>
              <a:cs typeface="Arial"/>
            </a:endParaRPr>
          </a:p>
        </p:txBody>
      </p:sp>
      <p:grpSp>
        <p:nvGrpSpPr>
          <p:cNvPr id="26" name="object 26"/>
          <p:cNvGrpSpPr/>
          <p:nvPr/>
        </p:nvGrpSpPr>
        <p:grpSpPr>
          <a:xfrm>
            <a:off x="1641158" y="1514603"/>
            <a:ext cx="7511415" cy="1363345"/>
            <a:chOff x="2188210" y="1514602"/>
            <a:chExt cx="10015220" cy="1363345"/>
          </a:xfrm>
        </p:grpSpPr>
        <p:sp>
          <p:nvSpPr>
            <p:cNvPr id="27" name="object 27"/>
            <p:cNvSpPr/>
            <p:nvPr/>
          </p:nvSpPr>
          <p:spPr>
            <a:xfrm>
              <a:off x="2198370" y="1524762"/>
              <a:ext cx="9994900" cy="1343025"/>
            </a:xfrm>
            <a:custGeom>
              <a:avLst/>
              <a:gdLst/>
              <a:ahLst/>
              <a:cxnLst/>
              <a:rect l="l" t="t" r="r" b="b"/>
              <a:pathLst>
                <a:path w="9994900" h="1343025">
                  <a:moveTo>
                    <a:pt x="9994392" y="0"/>
                  </a:moveTo>
                  <a:lnTo>
                    <a:pt x="0" y="0"/>
                  </a:lnTo>
                  <a:lnTo>
                    <a:pt x="0" y="1342644"/>
                  </a:lnTo>
                  <a:lnTo>
                    <a:pt x="9994392" y="1342644"/>
                  </a:lnTo>
                  <a:lnTo>
                    <a:pt x="9994392" y="0"/>
                  </a:lnTo>
                  <a:close/>
                </a:path>
              </a:pathLst>
            </a:custGeom>
            <a:solidFill>
              <a:srgbClr val="0E282A"/>
            </a:solidFill>
          </p:spPr>
          <p:txBody>
            <a:bodyPr wrap="square" lIns="0" tIns="0" rIns="0" bIns="0" rtlCol="0"/>
            <a:lstStyle/>
            <a:p>
              <a:endParaRPr/>
            </a:p>
          </p:txBody>
        </p:sp>
        <p:sp>
          <p:nvSpPr>
            <p:cNvPr id="28" name="object 28"/>
            <p:cNvSpPr/>
            <p:nvPr/>
          </p:nvSpPr>
          <p:spPr>
            <a:xfrm>
              <a:off x="2198370" y="1524762"/>
              <a:ext cx="9994900" cy="1343025"/>
            </a:xfrm>
            <a:custGeom>
              <a:avLst/>
              <a:gdLst/>
              <a:ahLst/>
              <a:cxnLst/>
              <a:rect l="l" t="t" r="r" b="b"/>
              <a:pathLst>
                <a:path w="9994900" h="1343025">
                  <a:moveTo>
                    <a:pt x="0" y="1342644"/>
                  </a:moveTo>
                  <a:lnTo>
                    <a:pt x="9994392" y="1342644"/>
                  </a:lnTo>
                  <a:lnTo>
                    <a:pt x="9994392" y="0"/>
                  </a:lnTo>
                  <a:lnTo>
                    <a:pt x="0" y="0"/>
                  </a:lnTo>
                  <a:lnTo>
                    <a:pt x="0" y="1342644"/>
                  </a:lnTo>
                  <a:close/>
                </a:path>
              </a:pathLst>
            </a:custGeom>
            <a:ln w="19812">
              <a:solidFill>
                <a:srgbClr val="FFD966"/>
              </a:solidFill>
            </a:ln>
          </p:spPr>
          <p:txBody>
            <a:bodyPr wrap="square" lIns="0" tIns="0" rIns="0" bIns="0" rtlCol="0"/>
            <a:lstStyle/>
            <a:p>
              <a:endParaRPr/>
            </a:p>
          </p:txBody>
        </p:sp>
      </p:grpSp>
      <p:sp>
        <p:nvSpPr>
          <p:cNvPr id="29" name="object 29"/>
          <p:cNvSpPr txBox="1"/>
          <p:nvPr/>
        </p:nvSpPr>
        <p:spPr>
          <a:xfrm>
            <a:off x="2517171" y="1492454"/>
            <a:ext cx="5757386" cy="843821"/>
          </a:xfrm>
          <a:prstGeom prst="rect">
            <a:avLst/>
          </a:prstGeom>
        </p:spPr>
        <p:txBody>
          <a:bodyPr vert="horz" wrap="square" lIns="0" tIns="12700" rIns="0" bIns="0" rtlCol="0">
            <a:spAutoFit/>
          </a:bodyPr>
          <a:lstStyle/>
          <a:p>
            <a:pPr marL="635" algn="ctr">
              <a:lnSpc>
                <a:spcPct val="100000"/>
              </a:lnSpc>
              <a:spcBef>
                <a:spcPts val="100"/>
              </a:spcBef>
            </a:pPr>
            <a:r>
              <a:rPr sz="1800" b="1" spc="-5" dirty="0">
                <a:solidFill>
                  <a:srgbClr val="FFFFFF"/>
                </a:solidFill>
                <a:latin typeface="Gothic Uralic"/>
                <a:cs typeface="Gothic Uralic"/>
              </a:rPr>
              <a:t>MENINGKATNYA KETAHANAN</a:t>
            </a:r>
            <a:r>
              <a:rPr sz="1800" b="1" spc="20" dirty="0">
                <a:solidFill>
                  <a:srgbClr val="FFFFFF"/>
                </a:solidFill>
                <a:latin typeface="Gothic Uralic"/>
                <a:cs typeface="Gothic Uralic"/>
              </a:rPr>
              <a:t> </a:t>
            </a:r>
            <a:r>
              <a:rPr sz="1800" b="1" spc="-5" dirty="0">
                <a:solidFill>
                  <a:srgbClr val="FFFFFF"/>
                </a:solidFill>
                <a:latin typeface="Gothic Uralic"/>
                <a:cs typeface="Gothic Uralic"/>
              </a:rPr>
              <a:t>KELUARGA</a:t>
            </a:r>
            <a:endParaRPr sz="1800">
              <a:latin typeface="Gothic Uralic"/>
              <a:cs typeface="Gothic Uralic"/>
            </a:endParaRPr>
          </a:p>
          <a:p>
            <a:pPr algn="ctr">
              <a:lnSpc>
                <a:spcPct val="100000"/>
              </a:lnSpc>
              <a:spcBef>
                <a:spcPts val="5"/>
              </a:spcBef>
            </a:pPr>
            <a:r>
              <a:rPr sz="1800" b="1" spc="-5" dirty="0">
                <a:solidFill>
                  <a:srgbClr val="FFFFFF"/>
                </a:solidFill>
                <a:latin typeface="Gothic Uralic"/>
                <a:cs typeface="Gothic Uralic"/>
              </a:rPr>
              <a:t>KETAHANAN FISIK, EKONOMI, SOSIAL PSIKOLOGI, dan SOSIAL</a:t>
            </a:r>
            <a:r>
              <a:rPr sz="1800" b="1" spc="-80" dirty="0">
                <a:solidFill>
                  <a:srgbClr val="FFFFFF"/>
                </a:solidFill>
                <a:latin typeface="Gothic Uralic"/>
                <a:cs typeface="Gothic Uralic"/>
              </a:rPr>
              <a:t> </a:t>
            </a:r>
            <a:r>
              <a:rPr sz="1800" b="1" spc="-5" dirty="0">
                <a:solidFill>
                  <a:srgbClr val="FFFFFF"/>
                </a:solidFill>
                <a:latin typeface="Gothic Uralic"/>
                <a:cs typeface="Gothic Uralic"/>
              </a:rPr>
              <a:t>BUDAYA</a:t>
            </a:r>
            <a:endParaRPr sz="1800">
              <a:latin typeface="Gothic Uralic"/>
              <a:cs typeface="Gothic Uralic"/>
            </a:endParaRPr>
          </a:p>
        </p:txBody>
      </p:sp>
      <p:grpSp>
        <p:nvGrpSpPr>
          <p:cNvPr id="30" name="object 30"/>
          <p:cNvGrpSpPr/>
          <p:nvPr/>
        </p:nvGrpSpPr>
        <p:grpSpPr>
          <a:xfrm>
            <a:off x="1734883" y="1155526"/>
            <a:ext cx="7369493" cy="5657850"/>
            <a:chOff x="2313177" y="1211325"/>
            <a:chExt cx="9825990" cy="5657850"/>
          </a:xfrm>
        </p:grpSpPr>
        <p:sp>
          <p:nvSpPr>
            <p:cNvPr id="31" name="object 31"/>
            <p:cNvSpPr/>
            <p:nvPr/>
          </p:nvSpPr>
          <p:spPr>
            <a:xfrm>
              <a:off x="6593586" y="1221485"/>
              <a:ext cx="1193800" cy="264160"/>
            </a:xfrm>
            <a:custGeom>
              <a:avLst/>
              <a:gdLst/>
              <a:ahLst/>
              <a:cxnLst/>
              <a:rect l="l" t="t" r="r" b="b"/>
              <a:pathLst>
                <a:path w="1193800" h="264159">
                  <a:moveTo>
                    <a:pt x="596646" y="0"/>
                  </a:moveTo>
                  <a:lnTo>
                    <a:pt x="0" y="131825"/>
                  </a:lnTo>
                  <a:lnTo>
                    <a:pt x="298323" y="131825"/>
                  </a:lnTo>
                  <a:lnTo>
                    <a:pt x="298323" y="263651"/>
                  </a:lnTo>
                  <a:lnTo>
                    <a:pt x="894969" y="263651"/>
                  </a:lnTo>
                  <a:lnTo>
                    <a:pt x="894969" y="131825"/>
                  </a:lnTo>
                  <a:lnTo>
                    <a:pt x="1193292" y="131825"/>
                  </a:lnTo>
                  <a:lnTo>
                    <a:pt x="596646" y="0"/>
                  </a:lnTo>
                  <a:close/>
                </a:path>
              </a:pathLst>
            </a:custGeom>
            <a:solidFill>
              <a:srgbClr val="008000"/>
            </a:solidFill>
          </p:spPr>
          <p:txBody>
            <a:bodyPr wrap="square" lIns="0" tIns="0" rIns="0" bIns="0" rtlCol="0"/>
            <a:lstStyle/>
            <a:p>
              <a:endParaRPr/>
            </a:p>
          </p:txBody>
        </p:sp>
        <p:sp>
          <p:nvSpPr>
            <p:cNvPr id="32" name="object 32"/>
            <p:cNvSpPr/>
            <p:nvPr/>
          </p:nvSpPr>
          <p:spPr>
            <a:xfrm>
              <a:off x="6593586" y="1221485"/>
              <a:ext cx="1193800" cy="264160"/>
            </a:xfrm>
            <a:custGeom>
              <a:avLst/>
              <a:gdLst/>
              <a:ahLst/>
              <a:cxnLst/>
              <a:rect l="l" t="t" r="r" b="b"/>
              <a:pathLst>
                <a:path w="1193800" h="264159">
                  <a:moveTo>
                    <a:pt x="0" y="131825"/>
                  </a:moveTo>
                  <a:lnTo>
                    <a:pt x="596646" y="0"/>
                  </a:lnTo>
                  <a:lnTo>
                    <a:pt x="1193292" y="131825"/>
                  </a:lnTo>
                  <a:lnTo>
                    <a:pt x="894969" y="131825"/>
                  </a:lnTo>
                  <a:lnTo>
                    <a:pt x="894969" y="263651"/>
                  </a:lnTo>
                  <a:lnTo>
                    <a:pt x="298323" y="263651"/>
                  </a:lnTo>
                  <a:lnTo>
                    <a:pt x="298323" y="131825"/>
                  </a:lnTo>
                  <a:lnTo>
                    <a:pt x="0" y="131825"/>
                  </a:lnTo>
                  <a:close/>
                </a:path>
              </a:pathLst>
            </a:custGeom>
            <a:ln w="19811">
              <a:solidFill>
                <a:srgbClr val="FFD966"/>
              </a:solidFill>
            </a:ln>
          </p:spPr>
          <p:txBody>
            <a:bodyPr wrap="square" lIns="0" tIns="0" rIns="0" bIns="0" rtlCol="0"/>
            <a:lstStyle/>
            <a:p>
              <a:endParaRPr/>
            </a:p>
          </p:txBody>
        </p:sp>
        <p:sp>
          <p:nvSpPr>
            <p:cNvPr id="33" name="object 33"/>
            <p:cNvSpPr/>
            <p:nvPr/>
          </p:nvSpPr>
          <p:spPr>
            <a:xfrm>
              <a:off x="2323337" y="6272022"/>
              <a:ext cx="9805670" cy="586740"/>
            </a:xfrm>
            <a:custGeom>
              <a:avLst/>
              <a:gdLst/>
              <a:ahLst/>
              <a:cxnLst/>
              <a:rect l="l" t="t" r="r" b="b"/>
              <a:pathLst>
                <a:path w="9805670" h="586740">
                  <a:moveTo>
                    <a:pt x="9805416" y="0"/>
                  </a:moveTo>
                  <a:lnTo>
                    <a:pt x="0" y="0"/>
                  </a:lnTo>
                  <a:lnTo>
                    <a:pt x="0" y="586739"/>
                  </a:lnTo>
                  <a:lnTo>
                    <a:pt x="9805416" y="586739"/>
                  </a:lnTo>
                  <a:lnTo>
                    <a:pt x="9805416" y="0"/>
                  </a:lnTo>
                  <a:close/>
                </a:path>
              </a:pathLst>
            </a:custGeom>
            <a:solidFill>
              <a:srgbClr val="4F2E4E"/>
            </a:solidFill>
          </p:spPr>
          <p:txBody>
            <a:bodyPr wrap="square" lIns="0" tIns="0" rIns="0" bIns="0" rtlCol="0"/>
            <a:lstStyle/>
            <a:p>
              <a:endParaRPr/>
            </a:p>
          </p:txBody>
        </p:sp>
        <p:sp>
          <p:nvSpPr>
            <p:cNvPr id="34" name="object 34"/>
            <p:cNvSpPr/>
            <p:nvPr/>
          </p:nvSpPr>
          <p:spPr>
            <a:xfrm>
              <a:off x="2323337" y="6272022"/>
              <a:ext cx="9805670" cy="586740"/>
            </a:xfrm>
            <a:custGeom>
              <a:avLst/>
              <a:gdLst/>
              <a:ahLst/>
              <a:cxnLst/>
              <a:rect l="l" t="t" r="r" b="b"/>
              <a:pathLst>
                <a:path w="9805670" h="586740">
                  <a:moveTo>
                    <a:pt x="0" y="586739"/>
                  </a:moveTo>
                  <a:lnTo>
                    <a:pt x="9805416" y="586739"/>
                  </a:lnTo>
                  <a:lnTo>
                    <a:pt x="9805416" y="0"/>
                  </a:lnTo>
                  <a:lnTo>
                    <a:pt x="0" y="0"/>
                  </a:lnTo>
                  <a:lnTo>
                    <a:pt x="0" y="586739"/>
                  </a:lnTo>
                  <a:close/>
                </a:path>
              </a:pathLst>
            </a:custGeom>
            <a:ln w="19812">
              <a:solidFill>
                <a:srgbClr val="800C0A"/>
              </a:solidFill>
            </a:ln>
          </p:spPr>
          <p:txBody>
            <a:bodyPr wrap="square" lIns="0" tIns="0" rIns="0" bIns="0" rtlCol="0"/>
            <a:lstStyle/>
            <a:p>
              <a:endParaRPr/>
            </a:p>
          </p:txBody>
        </p:sp>
      </p:grpSp>
      <p:sp>
        <p:nvSpPr>
          <p:cNvPr id="35" name="object 35"/>
          <p:cNvSpPr txBox="1"/>
          <p:nvPr/>
        </p:nvSpPr>
        <p:spPr>
          <a:xfrm>
            <a:off x="1749933" y="6477332"/>
            <a:ext cx="7339489" cy="228268"/>
          </a:xfrm>
          <a:prstGeom prst="rect">
            <a:avLst/>
          </a:prstGeom>
        </p:spPr>
        <p:txBody>
          <a:bodyPr vert="horz" wrap="square" lIns="0" tIns="12700" rIns="0" bIns="0" rtlCol="0">
            <a:spAutoFit/>
          </a:bodyPr>
          <a:lstStyle/>
          <a:p>
            <a:pPr marL="575310">
              <a:lnSpc>
                <a:spcPct val="100000"/>
              </a:lnSpc>
              <a:spcBef>
                <a:spcPts val="100"/>
              </a:spcBef>
            </a:pPr>
            <a:r>
              <a:rPr sz="1400" b="1" spc="-5" dirty="0">
                <a:solidFill>
                  <a:srgbClr val="FFFFFF"/>
                </a:solidFill>
                <a:latin typeface="Gothic Uralic"/>
                <a:cs typeface="Gothic Uralic"/>
              </a:rPr>
              <a:t>LEGALITAS </a:t>
            </a:r>
            <a:r>
              <a:rPr sz="1400" b="1" dirty="0">
                <a:solidFill>
                  <a:srgbClr val="FFFFFF"/>
                </a:solidFill>
                <a:latin typeface="Gothic Uralic"/>
                <a:cs typeface="Gothic Uralic"/>
              </a:rPr>
              <a:t>&amp; STRUKTUR </a:t>
            </a:r>
            <a:r>
              <a:rPr sz="1400" b="1" spc="-5" dirty="0">
                <a:solidFill>
                  <a:srgbClr val="FFFFFF"/>
                </a:solidFill>
                <a:latin typeface="Gothic Uralic"/>
                <a:cs typeface="Gothic Uralic"/>
              </a:rPr>
              <a:t>KELUARGA, SDM, </a:t>
            </a:r>
            <a:r>
              <a:rPr sz="1400" b="1" dirty="0">
                <a:solidFill>
                  <a:srgbClr val="FFFFFF"/>
                </a:solidFill>
                <a:latin typeface="Gothic Uralic"/>
                <a:cs typeface="Gothic Uralic"/>
              </a:rPr>
              <a:t>JUMLAH POKTAN, MITRA</a:t>
            </a:r>
            <a:r>
              <a:rPr sz="1400" b="1" spc="-135" dirty="0">
                <a:solidFill>
                  <a:srgbClr val="FFFFFF"/>
                </a:solidFill>
                <a:latin typeface="Gothic Uralic"/>
                <a:cs typeface="Gothic Uralic"/>
              </a:rPr>
              <a:t> </a:t>
            </a:r>
            <a:r>
              <a:rPr sz="1400" b="1" spc="-5" dirty="0">
                <a:solidFill>
                  <a:srgbClr val="FFFFFF"/>
                </a:solidFill>
                <a:latin typeface="Gothic Uralic"/>
                <a:cs typeface="Gothic Uralic"/>
              </a:rPr>
              <a:t>KERJA</a:t>
            </a:r>
            <a:endParaRPr sz="1400" dirty="0">
              <a:latin typeface="Gothic Uralic"/>
              <a:cs typeface="Gothic Uralic"/>
            </a:endParaRPr>
          </a:p>
        </p:txBody>
      </p:sp>
      <p:grpSp>
        <p:nvGrpSpPr>
          <p:cNvPr id="36" name="object 36"/>
          <p:cNvGrpSpPr/>
          <p:nvPr/>
        </p:nvGrpSpPr>
        <p:grpSpPr>
          <a:xfrm>
            <a:off x="1675447" y="2819146"/>
            <a:ext cx="7429024" cy="3434079"/>
            <a:chOff x="2233929" y="2819145"/>
            <a:chExt cx="9905365" cy="3434079"/>
          </a:xfrm>
        </p:grpSpPr>
        <p:sp>
          <p:nvSpPr>
            <p:cNvPr id="37" name="object 37"/>
            <p:cNvSpPr/>
            <p:nvPr/>
          </p:nvSpPr>
          <p:spPr>
            <a:xfrm>
              <a:off x="6752082" y="5973317"/>
              <a:ext cx="988060" cy="269875"/>
            </a:xfrm>
            <a:custGeom>
              <a:avLst/>
              <a:gdLst/>
              <a:ahLst/>
              <a:cxnLst/>
              <a:rect l="l" t="t" r="r" b="b"/>
              <a:pathLst>
                <a:path w="988059" h="269875">
                  <a:moveTo>
                    <a:pt x="493775" y="0"/>
                  </a:moveTo>
                  <a:lnTo>
                    <a:pt x="0" y="134873"/>
                  </a:lnTo>
                  <a:lnTo>
                    <a:pt x="246888" y="134873"/>
                  </a:lnTo>
                  <a:lnTo>
                    <a:pt x="246888" y="269747"/>
                  </a:lnTo>
                  <a:lnTo>
                    <a:pt x="740664" y="269747"/>
                  </a:lnTo>
                  <a:lnTo>
                    <a:pt x="740664" y="134873"/>
                  </a:lnTo>
                  <a:lnTo>
                    <a:pt x="987551" y="134873"/>
                  </a:lnTo>
                  <a:lnTo>
                    <a:pt x="493775" y="0"/>
                  </a:lnTo>
                  <a:close/>
                </a:path>
              </a:pathLst>
            </a:custGeom>
            <a:solidFill>
              <a:srgbClr val="008000"/>
            </a:solidFill>
          </p:spPr>
          <p:txBody>
            <a:bodyPr wrap="square" lIns="0" tIns="0" rIns="0" bIns="0" rtlCol="0"/>
            <a:lstStyle/>
            <a:p>
              <a:endParaRPr/>
            </a:p>
          </p:txBody>
        </p:sp>
        <p:sp>
          <p:nvSpPr>
            <p:cNvPr id="38" name="object 38"/>
            <p:cNvSpPr/>
            <p:nvPr/>
          </p:nvSpPr>
          <p:spPr>
            <a:xfrm>
              <a:off x="6752082" y="5973317"/>
              <a:ext cx="988060" cy="269875"/>
            </a:xfrm>
            <a:custGeom>
              <a:avLst/>
              <a:gdLst/>
              <a:ahLst/>
              <a:cxnLst/>
              <a:rect l="l" t="t" r="r" b="b"/>
              <a:pathLst>
                <a:path w="988059" h="269875">
                  <a:moveTo>
                    <a:pt x="0" y="134873"/>
                  </a:moveTo>
                  <a:lnTo>
                    <a:pt x="493775" y="0"/>
                  </a:lnTo>
                  <a:lnTo>
                    <a:pt x="987551" y="134873"/>
                  </a:lnTo>
                  <a:lnTo>
                    <a:pt x="740664" y="134873"/>
                  </a:lnTo>
                  <a:lnTo>
                    <a:pt x="740664" y="269747"/>
                  </a:lnTo>
                  <a:lnTo>
                    <a:pt x="246888" y="269747"/>
                  </a:lnTo>
                  <a:lnTo>
                    <a:pt x="246888" y="134873"/>
                  </a:lnTo>
                  <a:lnTo>
                    <a:pt x="0" y="134873"/>
                  </a:lnTo>
                  <a:close/>
                </a:path>
              </a:pathLst>
            </a:custGeom>
            <a:ln w="19812">
              <a:solidFill>
                <a:srgbClr val="FFD966"/>
              </a:solidFill>
            </a:ln>
          </p:spPr>
          <p:txBody>
            <a:bodyPr wrap="square" lIns="0" tIns="0" rIns="0" bIns="0" rtlCol="0"/>
            <a:lstStyle/>
            <a:p>
              <a:endParaRPr/>
            </a:p>
          </p:txBody>
        </p:sp>
        <p:sp>
          <p:nvSpPr>
            <p:cNvPr id="39" name="object 39"/>
            <p:cNvSpPr/>
            <p:nvPr/>
          </p:nvSpPr>
          <p:spPr>
            <a:xfrm>
              <a:off x="6689597" y="2829305"/>
              <a:ext cx="990600" cy="230504"/>
            </a:xfrm>
            <a:custGeom>
              <a:avLst/>
              <a:gdLst/>
              <a:ahLst/>
              <a:cxnLst/>
              <a:rect l="l" t="t" r="r" b="b"/>
              <a:pathLst>
                <a:path w="990600" h="230505">
                  <a:moveTo>
                    <a:pt x="495300" y="0"/>
                  </a:moveTo>
                  <a:lnTo>
                    <a:pt x="0" y="115062"/>
                  </a:lnTo>
                  <a:lnTo>
                    <a:pt x="247650" y="115062"/>
                  </a:lnTo>
                  <a:lnTo>
                    <a:pt x="247650" y="230124"/>
                  </a:lnTo>
                  <a:lnTo>
                    <a:pt x="742950" y="230124"/>
                  </a:lnTo>
                  <a:lnTo>
                    <a:pt x="742950" y="115062"/>
                  </a:lnTo>
                  <a:lnTo>
                    <a:pt x="990600" y="115062"/>
                  </a:lnTo>
                  <a:lnTo>
                    <a:pt x="495300" y="0"/>
                  </a:lnTo>
                  <a:close/>
                </a:path>
              </a:pathLst>
            </a:custGeom>
            <a:solidFill>
              <a:srgbClr val="008000"/>
            </a:solidFill>
          </p:spPr>
          <p:txBody>
            <a:bodyPr wrap="square" lIns="0" tIns="0" rIns="0" bIns="0" rtlCol="0"/>
            <a:lstStyle/>
            <a:p>
              <a:endParaRPr/>
            </a:p>
          </p:txBody>
        </p:sp>
        <p:sp>
          <p:nvSpPr>
            <p:cNvPr id="40" name="object 40"/>
            <p:cNvSpPr/>
            <p:nvPr/>
          </p:nvSpPr>
          <p:spPr>
            <a:xfrm>
              <a:off x="6689597" y="2829305"/>
              <a:ext cx="990600" cy="230504"/>
            </a:xfrm>
            <a:custGeom>
              <a:avLst/>
              <a:gdLst/>
              <a:ahLst/>
              <a:cxnLst/>
              <a:rect l="l" t="t" r="r" b="b"/>
              <a:pathLst>
                <a:path w="990600" h="230505">
                  <a:moveTo>
                    <a:pt x="0" y="115062"/>
                  </a:moveTo>
                  <a:lnTo>
                    <a:pt x="495300" y="0"/>
                  </a:lnTo>
                  <a:lnTo>
                    <a:pt x="990600" y="115062"/>
                  </a:lnTo>
                  <a:lnTo>
                    <a:pt x="742950" y="115062"/>
                  </a:lnTo>
                  <a:lnTo>
                    <a:pt x="742950" y="230124"/>
                  </a:lnTo>
                  <a:lnTo>
                    <a:pt x="247650" y="230124"/>
                  </a:lnTo>
                  <a:lnTo>
                    <a:pt x="247650" y="115062"/>
                  </a:lnTo>
                  <a:lnTo>
                    <a:pt x="0" y="115062"/>
                  </a:lnTo>
                  <a:close/>
                </a:path>
              </a:pathLst>
            </a:custGeom>
            <a:ln w="19812">
              <a:solidFill>
                <a:srgbClr val="FFD966"/>
              </a:solidFill>
            </a:ln>
          </p:spPr>
          <p:txBody>
            <a:bodyPr wrap="square" lIns="0" tIns="0" rIns="0" bIns="0" rtlCol="0"/>
            <a:lstStyle/>
            <a:p>
              <a:endParaRPr/>
            </a:p>
          </p:txBody>
        </p:sp>
        <p:sp>
          <p:nvSpPr>
            <p:cNvPr id="41" name="object 41"/>
            <p:cNvSpPr/>
            <p:nvPr/>
          </p:nvSpPr>
          <p:spPr>
            <a:xfrm>
              <a:off x="2244089" y="3085337"/>
              <a:ext cx="9885045" cy="547370"/>
            </a:xfrm>
            <a:custGeom>
              <a:avLst/>
              <a:gdLst/>
              <a:ahLst/>
              <a:cxnLst/>
              <a:rect l="l" t="t" r="r" b="b"/>
              <a:pathLst>
                <a:path w="9885045" h="547370">
                  <a:moveTo>
                    <a:pt x="9884664" y="0"/>
                  </a:moveTo>
                  <a:lnTo>
                    <a:pt x="0" y="0"/>
                  </a:lnTo>
                  <a:lnTo>
                    <a:pt x="0" y="547116"/>
                  </a:lnTo>
                  <a:lnTo>
                    <a:pt x="9884664" y="547116"/>
                  </a:lnTo>
                  <a:lnTo>
                    <a:pt x="9884664" y="0"/>
                  </a:lnTo>
                  <a:close/>
                </a:path>
              </a:pathLst>
            </a:custGeom>
            <a:solidFill>
              <a:srgbClr val="AF490D"/>
            </a:solidFill>
          </p:spPr>
          <p:txBody>
            <a:bodyPr wrap="square" lIns="0" tIns="0" rIns="0" bIns="0" rtlCol="0"/>
            <a:lstStyle/>
            <a:p>
              <a:endParaRPr/>
            </a:p>
          </p:txBody>
        </p:sp>
        <p:sp>
          <p:nvSpPr>
            <p:cNvPr id="42" name="object 42"/>
            <p:cNvSpPr/>
            <p:nvPr/>
          </p:nvSpPr>
          <p:spPr>
            <a:xfrm>
              <a:off x="2244089" y="3085337"/>
              <a:ext cx="9885045" cy="547370"/>
            </a:xfrm>
            <a:custGeom>
              <a:avLst/>
              <a:gdLst/>
              <a:ahLst/>
              <a:cxnLst/>
              <a:rect l="l" t="t" r="r" b="b"/>
              <a:pathLst>
                <a:path w="9885045" h="547370">
                  <a:moveTo>
                    <a:pt x="0" y="547116"/>
                  </a:moveTo>
                  <a:lnTo>
                    <a:pt x="9884664" y="547116"/>
                  </a:lnTo>
                  <a:lnTo>
                    <a:pt x="9884664" y="0"/>
                  </a:lnTo>
                  <a:lnTo>
                    <a:pt x="0" y="0"/>
                  </a:lnTo>
                  <a:lnTo>
                    <a:pt x="0" y="547116"/>
                  </a:lnTo>
                  <a:close/>
                </a:path>
              </a:pathLst>
            </a:custGeom>
            <a:ln w="19812">
              <a:solidFill>
                <a:srgbClr val="800C0A"/>
              </a:solidFill>
            </a:ln>
          </p:spPr>
          <p:txBody>
            <a:bodyPr wrap="square" lIns="0" tIns="0" rIns="0" bIns="0" rtlCol="0"/>
            <a:lstStyle/>
            <a:p>
              <a:endParaRPr/>
            </a:p>
          </p:txBody>
        </p:sp>
      </p:grpSp>
      <p:sp>
        <p:nvSpPr>
          <p:cNvPr id="43" name="object 43"/>
          <p:cNvSpPr txBox="1"/>
          <p:nvPr/>
        </p:nvSpPr>
        <p:spPr>
          <a:xfrm>
            <a:off x="1873472" y="2315972"/>
            <a:ext cx="7044690" cy="1204595"/>
          </a:xfrm>
          <a:prstGeom prst="rect">
            <a:avLst/>
          </a:prstGeom>
        </p:spPr>
        <p:txBody>
          <a:bodyPr vert="horz" wrap="square" lIns="0" tIns="12700" rIns="0" bIns="0" rtlCol="0">
            <a:spAutoFit/>
          </a:bodyPr>
          <a:lstStyle/>
          <a:p>
            <a:pPr marL="12065" marR="5080" algn="ctr">
              <a:lnSpc>
                <a:spcPct val="100000"/>
              </a:lnSpc>
              <a:spcBef>
                <a:spcPts val="100"/>
              </a:spcBef>
            </a:pPr>
            <a:r>
              <a:rPr sz="1800" b="1" spc="-5" dirty="0">
                <a:solidFill>
                  <a:srgbClr val="FFFFFF"/>
                </a:solidFill>
                <a:latin typeface="Gothic Uralic"/>
                <a:cs typeface="Gothic Uralic"/>
              </a:rPr>
              <a:t>INDIKATOR : % KELUARGA PRA SEJAHTERA, </a:t>
            </a:r>
            <a:r>
              <a:rPr sz="1800" b="1" dirty="0">
                <a:solidFill>
                  <a:srgbClr val="FFFFFF"/>
                </a:solidFill>
                <a:latin typeface="Gothic Uralic"/>
                <a:cs typeface="Gothic Uralic"/>
              </a:rPr>
              <a:t>ASFR </a:t>
            </a:r>
            <a:r>
              <a:rPr sz="1800" b="1" spc="-5" dirty="0">
                <a:solidFill>
                  <a:srgbClr val="FFFFFF"/>
                </a:solidFill>
                <a:latin typeface="Gothic Uralic"/>
                <a:cs typeface="Gothic Uralic"/>
              </a:rPr>
              <a:t>15-19, MEDIAN USIA KAWIN </a:t>
            </a:r>
            <a:r>
              <a:rPr sz="1800" b="1" spc="-10" dirty="0">
                <a:solidFill>
                  <a:srgbClr val="FFFFFF"/>
                </a:solidFill>
                <a:latin typeface="Gothic Uralic"/>
                <a:cs typeface="Gothic Uralic"/>
              </a:rPr>
              <a:t>PERTAMA  PEREMPUAN</a:t>
            </a:r>
            <a:endParaRPr sz="1800">
              <a:latin typeface="Gothic Uralic"/>
              <a:cs typeface="Gothic Uralic"/>
            </a:endParaRPr>
          </a:p>
          <a:p>
            <a:pPr>
              <a:lnSpc>
                <a:spcPct val="100000"/>
              </a:lnSpc>
            </a:pPr>
            <a:endParaRPr sz="2100">
              <a:latin typeface="Gothic Uralic"/>
              <a:cs typeface="Gothic Uralic"/>
            </a:endParaRPr>
          </a:p>
          <a:p>
            <a:pPr marR="11430" algn="ctr">
              <a:lnSpc>
                <a:spcPct val="100000"/>
              </a:lnSpc>
              <a:spcBef>
                <a:spcPts val="5"/>
              </a:spcBef>
            </a:pPr>
            <a:r>
              <a:rPr sz="2000" b="1" dirty="0">
                <a:solidFill>
                  <a:srgbClr val="FFFFFF"/>
                </a:solidFill>
                <a:latin typeface="Gothic Uralic"/>
                <a:cs typeface="Gothic Uralic"/>
              </a:rPr>
              <a:t>BKB, </a:t>
            </a:r>
            <a:r>
              <a:rPr sz="2000" b="1" spc="-5" dirty="0">
                <a:solidFill>
                  <a:srgbClr val="FFFFFF"/>
                </a:solidFill>
                <a:latin typeface="Gothic Uralic"/>
                <a:cs typeface="Gothic Uralic"/>
              </a:rPr>
              <a:t>BKR, </a:t>
            </a:r>
            <a:r>
              <a:rPr sz="2000" b="1" dirty="0">
                <a:solidFill>
                  <a:srgbClr val="FFFFFF"/>
                </a:solidFill>
                <a:latin typeface="Gothic Uralic"/>
                <a:cs typeface="Gothic Uralic"/>
              </a:rPr>
              <a:t>BKL, UPPKS, PIK </a:t>
            </a:r>
            <a:r>
              <a:rPr sz="2000" b="1" spc="-5" dirty="0">
                <a:solidFill>
                  <a:srgbClr val="FFFFFF"/>
                </a:solidFill>
                <a:latin typeface="Gothic Uralic"/>
                <a:cs typeface="Gothic Uralic"/>
              </a:rPr>
              <a:t>R,</a:t>
            </a:r>
            <a:r>
              <a:rPr sz="2000" b="1" spc="-75" dirty="0">
                <a:solidFill>
                  <a:srgbClr val="FFFFFF"/>
                </a:solidFill>
                <a:latin typeface="Gothic Uralic"/>
                <a:cs typeface="Gothic Uralic"/>
              </a:rPr>
              <a:t> </a:t>
            </a:r>
            <a:r>
              <a:rPr sz="2000" b="1" spc="-5" dirty="0">
                <a:solidFill>
                  <a:srgbClr val="FFFFFF"/>
                </a:solidFill>
                <a:latin typeface="Gothic Uralic"/>
                <a:cs typeface="Gothic Uralic"/>
              </a:rPr>
              <a:t>PPKS</a:t>
            </a:r>
            <a:endParaRPr sz="2000">
              <a:latin typeface="Gothic Uralic"/>
              <a:cs typeface="Gothic Uralic"/>
            </a:endParaRPr>
          </a:p>
        </p:txBody>
      </p:sp>
      <p:sp>
        <p:nvSpPr>
          <p:cNvPr id="44" name="object 44"/>
          <p:cNvSpPr/>
          <p:nvPr/>
        </p:nvSpPr>
        <p:spPr>
          <a:xfrm>
            <a:off x="8239887" y="3631692"/>
            <a:ext cx="761524" cy="1931035"/>
          </a:xfrm>
          <a:custGeom>
            <a:avLst/>
            <a:gdLst/>
            <a:ahLst/>
            <a:cxnLst/>
            <a:rect l="l" t="t" r="r" b="b"/>
            <a:pathLst>
              <a:path w="1015365" h="1931035">
                <a:moveTo>
                  <a:pt x="1014983" y="0"/>
                </a:moveTo>
                <a:lnTo>
                  <a:pt x="0" y="0"/>
                </a:lnTo>
                <a:lnTo>
                  <a:pt x="0" y="1930907"/>
                </a:lnTo>
                <a:lnTo>
                  <a:pt x="1014983" y="1930907"/>
                </a:lnTo>
                <a:lnTo>
                  <a:pt x="1014983" y="0"/>
                </a:lnTo>
                <a:close/>
              </a:path>
            </a:pathLst>
          </a:custGeom>
          <a:solidFill>
            <a:srgbClr val="FFC000"/>
          </a:solidFill>
        </p:spPr>
        <p:txBody>
          <a:bodyPr wrap="square" lIns="0" tIns="0" rIns="0" bIns="0" rtlCol="0"/>
          <a:lstStyle/>
          <a:p>
            <a:endParaRPr/>
          </a:p>
        </p:txBody>
      </p:sp>
      <p:sp>
        <p:nvSpPr>
          <p:cNvPr id="45" name="object 45"/>
          <p:cNvSpPr txBox="1"/>
          <p:nvPr/>
        </p:nvSpPr>
        <p:spPr>
          <a:xfrm>
            <a:off x="8396691" y="3632707"/>
            <a:ext cx="568745" cy="1930019"/>
          </a:xfrm>
          <a:prstGeom prst="rect">
            <a:avLst/>
          </a:prstGeom>
        </p:spPr>
        <p:txBody>
          <a:bodyPr vert="vert" wrap="square" lIns="0" tIns="0" rIns="0" bIns="0" rtlCol="0">
            <a:spAutoFit/>
          </a:bodyPr>
          <a:lstStyle/>
          <a:p>
            <a:pPr marL="12700" algn="ctr">
              <a:lnSpc>
                <a:spcPts val="2315"/>
              </a:lnSpc>
            </a:pPr>
            <a:r>
              <a:rPr b="1" dirty="0" err="1" smtClean="0">
                <a:latin typeface="Arial"/>
                <a:cs typeface="Arial"/>
              </a:rPr>
              <a:t>Penerapan</a:t>
            </a:r>
            <a:r>
              <a:rPr lang="en-US" dirty="0">
                <a:latin typeface="Arial"/>
                <a:cs typeface="Arial"/>
              </a:rPr>
              <a:t> </a:t>
            </a:r>
            <a:r>
              <a:rPr b="1" dirty="0" smtClean="0">
                <a:latin typeface="Arial"/>
                <a:cs typeface="Arial"/>
              </a:rPr>
              <a:t>8</a:t>
            </a:r>
            <a:r>
              <a:rPr b="1" spc="-100" dirty="0" smtClean="0">
                <a:latin typeface="Arial"/>
                <a:cs typeface="Arial"/>
              </a:rPr>
              <a:t> </a:t>
            </a:r>
            <a:r>
              <a:rPr b="1" dirty="0">
                <a:latin typeface="Arial"/>
                <a:cs typeface="Arial"/>
              </a:rPr>
              <a:t>fungsi  keluarga</a:t>
            </a:r>
            <a:endParaRPr dirty="0">
              <a:latin typeface="Arial"/>
              <a:cs typeface="Arial"/>
            </a:endParaRPr>
          </a:p>
        </p:txBody>
      </p:sp>
      <p:sp>
        <p:nvSpPr>
          <p:cNvPr id="46" name="object 46"/>
          <p:cNvSpPr/>
          <p:nvPr/>
        </p:nvSpPr>
        <p:spPr>
          <a:xfrm>
            <a:off x="1708784" y="5562601"/>
            <a:ext cx="7387590" cy="460375"/>
          </a:xfrm>
          <a:custGeom>
            <a:avLst/>
            <a:gdLst/>
            <a:ahLst/>
            <a:cxnLst/>
            <a:rect l="l" t="t" r="r" b="b"/>
            <a:pathLst>
              <a:path w="9850120" h="460375">
                <a:moveTo>
                  <a:pt x="9849612" y="0"/>
                </a:moveTo>
                <a:lnTo>
                  <a:pt x="0" y="0"/>
                </a:lnTo>
                <a:lnTo>
                  <a:pt x="0" y="460247"/>
                </a:lnTo>
                <a:lnTo>
                  <a:pt x="9849612" y="460247"/>
                </a:lnTo>
                <a:lnTo>
                  <a:pt x="9849612" y="0"/>
                </a:lnTo>
                <a:close/>
              </a:path>
            </a:pathLst>
          </a:custGeom>
          <a:solidFill>
            <a:srgbClr val="C59EC3"/>
          </a:solidFill>
        </p:spPr>
        <p:txBody>
          <a:bodyPr wrap="square" lIns="0" tIns="0" rIns="0" bIns="0" rtlCol="0"/>
          <a:lstStyle/>
          <a:p>
            <a:endParaRPr/>
          </a:p>
        </p:txBody>
      </p:sp>
      <p:sp>
        <p:nvSpPr>
          <p:cNvPr id="47" name="object 47"/>
          <p:cNvSpPr txBox="1"/>
          <p:nvPr/>
        </p:nvSpPr>
        <p:spPr>
          <a:xfrm>
            <a:off x="4053363" y="5589219"/>
            <a:ext cx="3642837" cy="382156"/>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Pendekatan </a:t>
            </a:r>
            <a:r>
              <a:rPr sz="2400" b="1" dirty="0">
                <a:latin typeface="Arial"/>
                <a:cs typeface="Arial"/>
              </a:rPr>
              <a:t>siklus</a:t>
            </a:r>
            <a:r>
              <a:rPr sz="2400" b="1" spc="-35" dirty="0">
                <a:latin typeface="Arial"/>
                <a:cs typeface="Arial"/>
              </a:rPr>
              <a:t> </a:t>
            </a:r>
            <a:r>
              <a:rPr sz="2400" b="1" spc="-5" dirty="0">
                <a:latin typeface="Arial"/>
                <a:cs typeface="Arial"/>
              </a:rPr>
              <a:t>hidup</a:t>
            </a:r>
            <a:endParaRPr sz="2400" dirty="0">
              <a:latin typeface="Arial"/>
              <a:cs typeface="Arial"/>
            </a:endParaRPr>
          </a:p>
        </p:txBody>
      </p:sp>
      <p:sp>
        <p:nvSpPr>
          <p:cNvPr id="48" name="object 48"/>
          <p:cNvSpPr/>
          <p:nvPr/>
        </p:nvSpPr>
        <p:spPr>
          <a:xfrm>
            <a:off x="1711071" y="0"/>
            <a:ext cx="7419499" cy="401320"/>
          </a:xfrm>
          <a:custGeom>
            <a:avLst/>
            <a:gdLst/>
            <a:ahLst/>
            <a:cxnLst/>
            <a:rect l="l" t="t" r="r" b="b"/>
            <a:pathLst>
              <a:path w="9892665" h="401320">
                <a:moveTo>
                  <a:pt x="9892284" y="0"/>
                </a:moveTo>
                <a:lnTo>
                  <a:pt x="0" y="0"/>
                </a:lnTo>
                <a:lnTo>
                  <a:pt x="0" y="400812"/>
                </a:lnTo>
                <a:lnTo>
                  <a:pt x="9892284" y="400812"/>
                </a:lnTo>
                <a:lnTo>
                  <a:pt x="9892284" y="0"/>
                </a:lnTo>
                <a:close/>
              </a:path>
            </a:pathLst>
          </a:custGeom>
          <a:solidFill>
            <a:srgbClr val="764674"/>
          </a:solidFill>
        </p:spPr>
        <p:txBody>
          <a:bodyPr wrap="square" lIns="0" tIns="0" rIns="0" bIns="0" rtlCol="0"/>
          <a:lstStyle/>
          <a:p>
            <a:endParaRPr/>
          </a:p>
        </p:txBody>
      </p:sp>
      <p:sp>
        <p:nvSpPr>
          <p:cNvPr id="49" name="object 49"/>
          <p:cNvSpPr txBox="1">
            <a:spLocks noGrp="1"/>
          </p:cNvSpPr>
          <p:nvPr>
            <p:ph type="title"/>
          </p:nvPr>
        </p:nvSpPr>
        <p:spPr>
          <a:xfrm>
            <a:off x="1873472" y="25400"/>
            <a:ext cx="7091964" cy="320601"/>
          </a:xfrm>
          <a:prstGeom prst="rect">
            <a:avLst/>
          </a:prstGeom>
        </p:spPr>
        <p:txBody>
          <a:bodyPr vert="horz" wrap="square" lIns="0" tIns="12700" rIns="0" bIns="0" rtlCol="0">
            <a:spAutoFit/>
          </a:bodyPr>
          <a:lstStyle/>
          <a:p>
            <a:pPr marL="12700">
              <a:lnSpc>
                <a:spcPct val="100000"/>
              </a:lnSpc>
              <a:spcBef>
                <a:spcPts val="100"/>
              </a:spcBef>
            </a:pPr>
            <a:r>
              <a:rPr sz="2000" dirty="0"/>
              <a:t>MENINGKATKAN KUALITAS HIDUP MANUSIA</a:t>
            </a:r>
            <a:r>
              <a:rPr sz="2000" spc="-45" dirty="0"/>
              <a:t> </a:t>
            </a:r>
            <a:r>
              <a:rPr sz="2000" dirty="0"/>
              <a:t>INDONESIA</a:t>
            </a:r>
          </a:p>
        </p:txBody>
      </p:sp>
      <p:grpSp>
        <p:nvGrpSpPr>
          <p:cNvPr id="50" name="object 50"/>
          <p:cNvGrpSpPr/>
          <p:nvPr/>
        </p:nvGrpSpPr>
        <p:grpSpPr>
          <a:xfrm>
            <a:off x="152400" y="100330"/>
            <a:ext cx="4271009" cy="585470"/>
            <a:chOff x="198120" y="56388"/>
            <a:chExt cx="7602220" cy="585470"/>
          </a:xfrm>
        </p:grpSpPr>
        <p:sp>
          <p:nvSpPr>
            <p:cNvPr id="51" name="object 51"/>
            <p:cNvSpPr/>
            <p:nvPr/>
          </p:nvSpPr>
          <p:spPr>
            <a:xfrm>
              <a:off x="6595110" y="368046"/>
              <a:ext cx="1195070" cy="264160"/>
            </a:xfrm>
            <a:custGeom>
              <a:avLst/>
              <a:gdLst/>
              <a:ahLst/>
              <a:cxnLst/>
              <a:rect l="l" t="t" r="r" b="b"/>
              <a:pathLst>
                <a:path w="1195070" h="264159">
                  <a:moveTo>
                    <a:pt x="597408" y="0"/>
                  </a:moveTo>
                  <a:lnTo>
                    <a:pt x="0" y="131825"/>
                  </a:lnTo>
                  <a:lnTo>
                    <a:pt x="298704" y="131825"/>
                  </a:lnTo>
                  <a:lnTo>
                    <a:pt x="298704" y="263651"/>
                  </a:lnTo>
                  <a:lnTo>
                    <a:pt x="896112" y="263651"/>
                  </a:lnTo>
                  <a:lnTo>
                    <a:pt x="896112" y="131825"/>
                  </a:lnTo>
                  <a:lnTo>
                    <a:pt x="1194816" y="131825"/>
                  </a:lnTo>
                  <a:lnTo>
                    <a:pt x="597408" y="0"/>
                  </a:lnTo>
                  <a:close/>
                </a:path>
              </a:pathLst>
            </a:custGeom>
            <a:solidFill>
              <a:srgbClr val="008000"/>
            </a:solidFill>
          </p:spPr>
          <p:txBody>
            <a:bodyPr wrap="square" lIns="0" tIns="0" rIns="0" bIns="0" rtlCol="0"/>
            <a:lstStyle/>
            <a:p>
              <a:endParaRPr sz="1400"/>
            </a:p>
          </p:txBody>
        </p:sp>
        <p:sp>
          <p:nvSpPr>
            <p:cNvPr id="52" name="object 52"/>
            <p:cNvSpPr/>
            <p:nvPr/>
          </p:nvSpPr>
          <p:spPr>
            <a:xfrm>
              <a:off x="6595110" y="368046"/>
              <a:ext cx="1195070" cy="264160"/>
            </a:xfrm>
            <a:custGeom>
              <a:avLst/>
              <a:gdLst/>
              <a:ahLst/>
              <a:cxnLst/>
              <a:rect l="l" t="t" r="r" b="b"/>
              <a:pathLst>
                <a:path w="1195070" h="264159">
                  <a:moveTo>
                    <a:pt x="0" y="131825"/>
                  </a:moveTo>
                  <a:lnTo>
                    <a:pt x="597408" y="0"/>
                  </a:lnTo>
                  <a:lnTo>
                    <a:pt x="1194816" y="131825"/>
                  </a:lnTo>
                  <a:lnTo>
                    <a:pt x="896112" y="131825"/>
                  </a:lnTo>
                  <a:lnTo>
                    <a:pt x="896112" y="263651"/>
                  </a:lnTo>
                  <a:lnTo>
                    <a:pt x="298704" y="263651"/>
                  </a:lnTo>
                  <a:lnTo>
                    <a:pt x="298704" y="131825"/>
                  </a:lnTo>
                  <a:lnTo>
                    <a:pt x="0" y="131825"/>
                  </a:lnTo>
                  <a:close/>
                </a:path>
              </a:pathLst>
            </a:custGeom>
            <a:ln w="19812">
              <a:solidFill>
                <a:srgbClr val="A6CDBB"/>
              </a:solidFill>
            </a:ln>
          </p:spPr>
          <p:txBody>
            <a:bodyPr wrap="square" lIns="0" tIns="0" rIns="0" bIns="0" rtlCol="0"/>
            <a:lstStyle/>
            <a:p>
              <a:endParaRPr sz="1400"/>
            </a:p>
          </p:txBody>
        </p:sp>
        <p:sp>
          <p:nvSpPr>
            <p:cNvPr id="53" name="object 53"/>
            <p:cNvSpPr/>
            <p:nvPr/>
          </p:nvSpPr>
          <p:spPr>
            <a:xfrm>
              <a:off x="198120" y="56388"/>
              <a:ext cx="1917700" cy="393700"/>
            </a:xfrm>
            <a:custGeom>
              <a:avLst/>
              <a:gdLst/>
              <a:ahLst/>
              <a:cxnLst/>
              <a:rect l="l" t="t" r="r" b="b"/>
              <a:pathLst>
                <a:path w="1917700" h="393700">
                  <a:moveTo>
                    <a:pt x="1917192" y="0"/>
                  </a:moveTo>
                  <a:lnTo>
                    <a:pt x="0" y="0"/>
                  </a:lnTo>
                  <a:lnTo>
                    <a:pt x="0" y="393192"/>
                  </a:lnTo>
                  <a:lnTo>
                    <a:pt x="1917192" y="393192"/>
                  </a:lnTo>
                  <a:lnTo>
                    <a:pt x="1917192" y="0"/>
                  </a:lnTo>
                  <a:close/>
                </a:path>
              </a:pathLst>
            </a:custGeom>
            <a:solidFill>
              <a:srgbClr val="000090"/>
            </a:solidFill>
          </p:spPr>
          <p:txBody>
            <a:bodyPr wrap="square" lIns="0" tIns="0" rIns="0" bIns="0" rtlCol="0"/>
            <a:lstStyle/>
            <a:p>
              <a:endParaRPr sz="1400"/>
            </a:p>
          </p:txBody>
        </p:sp>
      </p:grpSp>
      <p:sp>
        <p:nvSpPr>
          <p:cNvPr id="54" name="object 54"/>
          <p:cNvSpPr txBox="1"/>
          <p:nvPr/>
        </p:nvSpPr>
        <p:spPr>
          <a:xfrm>
            <a:off x="207188" y="97028"/>
            <a:ext cx="1306715" cy="289823"/>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DAM</a:t>
            </a:r>
            <a:r>
              <a:rPr sz="1800" spc="-145" dirty="0">
                <a:solidFill>
                  <a:srgbClr val="FFFFFF"/>
                </a:solidFill>
                <a:latin typeface="Arial"/>
                <a:cs typeface="Arial"/>
              </a:rPr>
              <a:t>P</a:t>
            </a:r>
            <a:r>
              <a:rPr sz="1800" spc="-5" dirty="0">
                <a:solidFill>
                  <a:srgbClr val="FFFFFF"/>
                </a:solidFill>
                <a:latin typeface="Arial"/>
                <a:cs typeface="Arial"/>
              </a:rPr>
              <a:t>AK</a:t>
            </a:r>
            <a:endParaRPr sz="1800" dirty="0">
              <a:latin typeface="Arial"/>
              <a:cs typeface="Arial"/>
            </a:endParaRPr>
          </a:p>
        </p:txBody>
      </p:sp>
    </p:spTree>
    <p:extLst>
      <p:ext uri="{BB962C8B-B14F-4D97-AF65-F5344CB8AC3E}">
        <p14:creationId xmlns:p14="http://schemas.microsoft.com/office/powerpoint/2010/main" val="1253387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65695" y="332656"/>
            <a:ext cx="4410361" cy="584775"/>
          </a:xfrm>
          <a:prstGeom prst="rect">
            <a:avLst/>
          </a:prstGeom>
          <a:solidFill>
            <a:srgbClr val="C00000"/>
          </a:solidFill>
        </p:spPr>
        <p:txBody>
          <a:bodyPr wrap="square">
            <a:spAutoFit/>
          </a:bodyPr>
          <a:lstStyle/>
          <a:p>
            <a:pPr>
              <a:defRPr/>
            </a:pPr>
            <a:r>
              <a:rPr lang="id-ID" altLang="id-ID" sz="32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ISU-ISU STRATEGIS</a:t>
            </a:r>
          </a:p>
        </p:txBody>
      </p:sp>
      <p:sp>
        <p:nvSpPr>
          <p:cNvPr id="16388" name="Rectangle 1"/>
          <p:cNvSpPr>
            <a:spLocks noChangeArrowheads="1"/>
          </p:cNvSpPr>
          <p:nvPr/>
        </p:nvSpPr>
        <p:spPr bwMode="auto">
          <a:xfrm>
            <a:off x="665695" y="1073152"/>
            <a:ext cx="77227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err="1">
                <a:latin typeface="Calibri" pitchFamily="34" charset="0"/>
              </a:rPr>
              <a:t>Isu</a:t>
            </a:r>
            <a:r>
              <a:rPr lang="en-US" sz="2000" b="1" dirty="0">
                <a:latin typeface="Calibri" pitchFamily="34" charset="0"/>
              </a:rPr>
              <a:t> </a:t>
            </a:r>
            <a:r>
              <a:rPr lang="en-US" sz="2000" b="1" dirty="0" err="1">
                <a:latin typeface="Calibri" pitchFamily="34" charset="0"/>
              </a:rPr>
              <a:t>Strategis</a:t>
            </a:r>
            <a:r>
              <a:rPr lang="en-US" sz="2000" b="1" dirty="0">
                <a:latin typeface="Calibri" pitchFamily="34" charset="0"/>
              </a:rPr>
              <a:t> </a:t>
            </a:r>
            <a:r>
              <a:rPr lang="en-US" sz="2000" b="1" dirty="0" err="1">
                <a:latin typeface="Calibri" pitchFamily="34" charset="0"/>
              </a:rPr>
              <a:t>mencakup</a:t>
            </a:r>
            <a:r>
              <a:rPr lang="en-US" sz="2000" b="1" dirty="0">
                <a:latin typeface="Calibri" pitchFamily="34" charset="0"/>
              </a:rPr>
              <a:t> </a:t>
            </a:r>
            <a:r>
              <a:rPr lang="en-US" sz="2000" b="1" dirty="0" err="1">
                <a:latin typeface="Calibri" pitchFamily="34" charset="0"/>
              </a:rPr>
              <a:t>keadaan</a:t>
            </a:r>
            <a:r>
              <a:rPr lang="en-US" sz="2000" b="1" dirty="0">
                <a:latin typeface="Calibri" pitchFamily="34" charset="0"/>
              </a:rPr>
              <a:t> </a:t>
            </a:r>
            <a:r>
              <a:rPr lang="en-US" sz="2000" b="1" dirty="0" err="1">
                <a:latin typeface="Calibri" pitchFamily="34" charset="0"/>
              </a:rPr>
              <a:t>sepanjang</a:t>
            </a:r>
            <a:r>
              <a:rPr lang="en-US" sz="2000" b="1" dirty="0">
                <a:latin typeface="Calibri" pitchFamily="34" charset="0"/>
              </a:rPr>
              <a:t> </a:t>
            </a:r>
            <a:r>
              <a:rPr lang="en-US" sz="2000" b="1" dirty="0" err="1">
                <a:latin typeface="Calibri" pitchFamily="34" charset="0"/>
              </a:rPr>
              <a:t>siklus</a:t>
            </a:r>
            <a:r>
              <a:rPr lang="en-US" sz="2000" b="1" dirty="0">
                <a:latin typeface="Calibri" pitchFamily="34" charset="0"/>
              </a:rPr>
              <a:t> </a:t>
            </a:r>
            <a:r>
              <a:rPr lang="en-US" sz="2000" b="1" dirty="0" err="1">
                <a:latin typeface="Calibri" pitchFamily="34" charset="0"/>
              </a:rPr>
              <a:t>kehidupan</a:t>
            </a:r>
            <a:r>
              <a:rPr lang="en-US" sz="2000" b="1" dirty="0">
                <a:latin typeface="Calibri" pitchFamily="34" charset="0"/>
              </a:rPr>
              <a:t> </a:t>
            </a:r>
            <a:r>
              <a:rPr lang="en-US" sz="2000" b="1" dirty="0" err="1">
                <a:latin typeface="Calibri" pitchFamily="34" charset="0"/>
              </a:rPr>
              <a:t>manusia</a:t>
            </a:r>
            <a:r>
              <a:rPr lang="en-US" sz="2000" b="1" dirty="0">
                <a:latin typeface="Calibri" pitchFamily="34" charset="0"/>
              </a:rPr>
              <a:t> yang </a:t>
            </a:r>
            <a:r>
              <a:rPr lang="en-US" sz="2000" b="1" dirty="0" err="1">
                <a:latin typeface="Calibri" pitchFamily="34" charset="0"/>
              </a:rPr>
              <a:t>terkait</a:t>
            </a:r>
            <a:r>
              <a:rPr lang="en-US" sz="2000" b="1" dirty="0">
                <a:latin typeface="Calibri" pitchFamily="34" charset="0"/>
              </a:rPr>
              <a:t> </a:t>
            </a:r>
            <a:r>
              <a:rPr lang="en-US" sz="2000" b="1" dirty="0" err="1">
                <a:latin typeface="Calibri" pitchFamily="34" charset="0"/>
              </a:rPr>
              <a:t>dengan</a:t>
            </a:r>
            <a:r>
              <a:rPr lang="en-US" sz="2000" b="1" dirty="0">
                <a:latin typeface="Calibri" pitchFamily="34" charset="0"/>
              </a:rPr>
              <a:t> Program PEMBANGUNAN KELUARGA</a:t>
            </a:r>
          </a:p>
        </p:txBody>
      </p:sp>
      <p:grpSp>
        <p:nvGrpSpPr>
          <p:cNvPr id="16389" name="Group 5"/>
          <p:cNvGrpSpPr>
            <a:grpSpLocks/>
          </p:cNvGrpSpPr>
          <p:nvPr/>
        </p:nvGrpSpPr>
        <p:grpSpPr bwMode="auto">
          <a:xfrm>
            <a:off x="619995" y="2136775"/>
            <a:ext cx="2658666" cy="4191000"/>
            <a:chOff x="242902" y="1976081"/>
            <a:chExt cx="4183375" cy="4190851"/>
          </a:xfrm>
        </p:grpSpPr>
        <p:pic>
          <p:nvPicPr>
            <p:cNvPr id="16396" name="Picture 49" descr="pe02622_"/>
            <p:cNvPicPr>
              <a:picLocks noChangeAspect="1" noChangeArrowheads="1"/>
            </p:cNvPicPr>
            <p:nvPr>
              <p:custDataLst>
                <p:tags r:id="rId2"/>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2201786" y="2902302"/>
              <a:ext cx="757206" cy="95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2" descr="http://2.bp.blogspot.com/-oWYWfXXHPqY/UZX5pz3lJcI/AAAAAAAAASY/PyfksZjD0Gg/s1600/menikah+indah+penuh+berkah.jpg"/>
            <p:cNvPicPr>
              <a:picLocks noChangeAspect="1" noChangeArrowheads="1"/>
            </p:cNvPicPr>
            <p:nvPr>
              <p:custDataLst>
                <p:tags r:id="rId3"/>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314810" y="4326247"/>
              <a:ext cx="960708" cy="80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Arc 34"/>
            <p:cNvSpPr>
              <a:spLocks/>
            </p:cNvSpPr>
            <p:nvPr>
              <p:custDataLst>
                <p:tags r:id="rId4"/>
              </p:custDataLst>
            </p:nvPr>
          </p:nvSpPr>
          <p:spPr bwMode="auto">
            <a:xfrm>
              <a:off x="3176402" y="2397423"/>
              <a:ext cx="947215" cy="150674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9" name="Arc 35"/>
            <p:cNvSpPr>
              <a:spLocks/>
            </p:cNvSpPr>
            <p:nvPr>
              <p:custDataLst>
                <p:tags r:id="rId5"/>
              </p:custDataLst>
            </p:nvPr>
          </p:nvSpPr>
          <p:spPr bwMode="auto">
            <a:xfrm rot="10800000" flipV="1">
              <a:off x="2029988" y="2397423"/>
              <a:ext cx="1146413" cy="1088402"/>
            </a:xfrm>
            <a:custGeom>
              <a:avLst/>
              <a:gdLst>
                <a:gd name="T0" fmla="*/ 0 w 21434"/>
                <a:gd name="T1" fmla="*/ 0 h 21600"/>
                <a:gd name="T2" fmla="*/ 2147483647 w 21434"/>
                <a:gd name="T3" fmla="*/ 2147483647 h 21600"/>
                <a:gd name="T4" fmla="*/ 0 w 21434"/>
                <a:gd name="T5" fmla="*/ 2147483647 h 21600"/>
                <a:gd name="T6" fmla="*/ 0 60000 65536"/>
                <a:gd name="T7" fmla="*/ 0 60000 65536"/>
                <a:gd name="T8" fmla="*/ 0 60000 65536"/>
                <a:gd name="T9" fmla="*/ 0 w 21434"/>
                <a:gd name="T10" fmla="*/ 0 h 21600"/>
                <a:gd name="T11" fmla="*/ 21434 w 21434"/>
                <a:gd name="T12" fmla="*/ 21600 h 21600"/>
              </a:gdLst>
              <a:ahLst/>
              <a:cxnLst>
                <a:cxn ang="T6">
                  <a:pos x="T0" y="T1"/>
                </a:cxn>
                <a:cxn ang="T7">
                  <a:pos x="T2" y="T3"/>
                </a:cxn>
                <a:cxn ang="T8">
                  <a:pos x="T4" y="T5"/>
                </a:cxn>
              </a:cxnLst>
              <a:rect l="T9" t="T10" r="T11" b="T12"/>
              <a:pathLst>
                <a:path w="21434" h="21600" fill="none" extrusionOk="0">
                  <a:moveTo>
                    <a:pt x="-1" y="0"/>
                  </a:moveTo>
                  <a:cubicBezTo>
                    <a:pt x="10896" y="0"/>
                    <a:pt x="20086" y="8115"/>
                    <a:pt x="21434" y="18927"/>
                  </a:cubicBezTo>
                </a:path>
                <a:path w="21434" h="21600" stroke="0" extrusionOk="0">
                  <a:moveTo>
                    <a:pt x="-1" y="0"/>
                  </a:moveTo>
                  <a:cubicBezTo>
                    <a:pt x="10896" y="0"/>
                    <a:pt x="20086" y="8115"/>
                    <a:pt x="21434" y="18927"/>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0" name="Arc 36"/>
            <p:cNvSpPr>
              <a:spLocks/>
            </p:cNvSpPr>
            <p:nvPr>
              <p:custDataLst>
                <p:tags r:id="rId6"/>
              </p:custDataLst>
            </p:nvPr>
          </p:nvSpPr>
          <p:spPr bwMode="auto">
            <a:xfrm rot="904635" flipV="1">
              <a:off x="1397588" y="3699925"/>
              <a:ext cx="2520424" cy="1896552"/>
            </a:xfrm>
            <a:custGeom>
              <a:avLst/>
              <a:gdLst>
                <a:gd name="T0" fmla="*/ 0 w 33610"/>
                <a:gd name="T1" fmla="*/ 2147483647 h 21600"/>
                <a:gd name="T2" fmla="*/ 2147483647 w 33610"/>
                <a:gd name="T3" fmla="*/ 2147483647 h 21600"/>
                <a:gd name="T4" fmla="*/ 2147483647 w 33610"/>
                <a:gd name="T5" fmla="*/ 2147483647 h 21600"/>
                <a:gd name="T6" fmla="*/ 0 60000 65536"/>
                <a:gd name="T7" fmla="*/ 0 60000 65536"/>
                <a:gd name="T8" fmla="*/ 0 60000 65536"/>
                <a:gd name="T9" fmla="*/ 0 w 33610"/>
                <a:gd name="T10" fmla="*/ 0 h 21600"/>
                <a:gd name="T11" fmla="*/ 33610 w 33610"/>
                <a:gd name="T12" fmla="*/ 21600 h 21600"/>
              </a:gdLst>
              <a:ahLst/>
              <a:cxnLst>
                <a:cxn ang="T6">
                  <a:pos x="T0" y="T1"/>
                </a:cxn>
                <a:cxn ang="T7">
                  <a:pos x="T2" y="T3"/>
                </a:cxn>
                <a:cxn ang="T8">
                  <a:pos x="T4" y="T5"/>
                </a:cxn>
              </a:cxnLst>
              <a:rect l="T9" t="T10" r="T11" b="T12"/>
              <a:pathLst>
                <a:path w="33610" h="21600" fill="none" extrusionOk="0">
                  <a:moveTo>
                    <a:pt x="-1" y="3646"/>
                  </a:moveTo>
                  <a:cubicBezTo>
                    <a:pt x="3554" y="1269"/>
                    <a:pt x="7733" y="-1"/>
                    <a:pt x="12010" y="0"/>
                  </a:cubicBezTo>
                  <a:cubicBezTo>
                    <a:pt x="23939" y="0"/>
                    <a:pt x="33610" y="9670"/>
                    <a:pt x="33610" y="21600"/>
                  </a:cubicBezTo>
                </a:path>
                <a:path w="33610" h="21600" stroke="0" extrusionOk="0">
                  <a:moveTo>
                    <a:pt x="-1" y="3646"/>
                  </a:moveTo>
                  <a:cubicBezTo>
                    <a:pt x="3554" y="1269"/>
                    <a:pt x="7733" y="-1"/>
                    <a:pt x="12010" y="0"/>
                  </a:cubicBezTo>
                  <a:cubicBezTo>
                    <a:pt x="23939" y="0"/>
                    <a:pt x="33610" y="9670"/>
                    <a:pt x="33610" y="21600"/>
                  </a:cubicBezTo>
                  <a:lnTo>
                    <a:pt x="12010" y="21600"/>
                  </a:lnTo>
                  <a:lnTo>
                    <a:pt x="-1" y="3646"/>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1" name="Text Box 45"/>
            <p:cNvSpPr txBox="1">
              <a:spLocks noChangeArrowheads="1"/>
            </p:cNvSpPr>
            <p:nvPr>
              <p:custDataLst>
                <p:tags r:id="rId7"/>
              </p:custDataLst>
            </p:nvPr>
          </p:nvSpPr>
          <p:spPr bwMode="auto">
            <a:xfrm>
              <a:off x="2657801" y="3795332"/>
              <a:ext cx="1223781" cy="5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50000"/>
                </a:lnSpc>
                <a:spcBef>
                  <a:spcPct val="50000"/>
                </a:spcBef>
              </a:pPr>
              <a:r>
                <a:rPr lang="en-US" b="1"/>
                <a:t>Usia Sekolah</a:t>
              </a:r>
            </a:p>
          </p:txBody>
        </p:sp>
        <p:sp>
          <p:nvSpPr>
            <p:cNvPr id="13" name="Oval 30"/>
            <p:cNvSpPr>
              <a:spLocks noChangeArrowheads="1"/>
            </p:cNvSpPr>
            <p:nvPr>
              <p:custDataLst>
                <p:tags r:id="rId8"/>
              </p:custDataLst>
            </p:nvPr>
          </p:nvSpPr>
          <p:spPr bwMode="auto">
            <a:xfrm>
              <a:off x="1779117" y="3226987"/>
              <a:ext cx="423396" cy="457184"/>
            </a:xfrm>
            <a:prstGeom prst="ellipse">
              <a:avLst/>
            </a:prstGeom>
            <a:solidFill>
              <a:schemeClr val="bg1">
                <a:lumMod val="85000"/>
              </a:schemeClr>
            </a:solidFill>
            <a:ln w="38100">
              <a:solidFill>
                <a:schemeClr val="tx1">
                  <a:lumMod val="95000"/>
                  <a:lumOff val="5000"/>
                </a:schemeClr>
              </a:solidFill>
              <a:round/>
              <a:headEnd/>
              <a:tailEnd/>
            </a:ln>
          </p:spPr>
          <p:txBody>
            <a:bodyPr wrap="none" anchor="ctr"/>
            <a:lstStyle/>
            <a:p>
              <a:pPr algn="ctr">
                <a:defRPr/>
              </a:pPr>
              <a:r>
                <a:rPr lang="en-US" sz="1300" b="1" dirty="0"/>
                <a:t>6</a:t>
              </a:r>
            </a:p>
          </p:txBody>
        </p:sp>
        <p:sp>
          <p:nvSpPr>
            <p:cNvPr id="14" name="Oval 26"/>
            <p:cNvSpPr>
              <a:spLocks noChangeArrowheads="1"/>
            </p:cNvSpPr>
            <p:nvPr>
              <p:custDataLst>
                <p:tags r:id="rId9"/>
              </p:custDataLst>
            </p:nvPr>
          </p:nvSpPr>
          <p:spPr bwMode="auto">
            <a:xfrm>
              <a:off x="3877361" y="3715919"/>
              <a:ext cx="423396" cy="457184"/>
            </a:xfrm>
            <a:prstGeom prst="ellipse">
              <a:avLst/>
            </a:prstGeom>
            <a:solidFill>
              <a:schemeClr val="accent5">
                <a:lumMod val="40000"/>
                <a:lumOff val="60000"/>
              </a:schemeClr>
            </a:solidFill>
            <a:ln w="38100">
              <a:solidFill>
                <a:schemeClr val="accent5">
                  <a:lumMod val="50000"/>
                </a:schemeClr>
              </a:solidFill>
              <a:round/>
              <a:headEnd/>
              <a:tailEnd/>
            </a:ln>
          </p:spPr>
          <p:txBody>
            <a:bodyPr wrap="none" anchor="ctr"/>
            <a:lstStyle/>
            <a:p>
              <a:pPr>
                <a:defRPr/>
              </a:pPr>
              <a:r>
                <a:rPr lang="en-US" sz="1300" b="1" dirty="0"/>
                <a:t>4</a:t>
              </a:r>
            </a:p>
          </p:txBody>
        </p:sp>
        <p:sp>
          <p:nvSpPr>
            <p:cNvPr id="16404" name="Oval 28"/>
            <p:cNvSpPr>
              <a:spLocks noChangeArrowheads="1"/>
            </p:cNvSpPr>
            <p:nvPr>
              <p:custDataLst>
                <p:tags r:id="rId10"/>
              </p:custDataLst>
            </p:nvPr>
          </p:nvSpPr>
          <p:spPr bwMode="auto">
            <a:xfrm>
              <a:off x="3471794" y="2451273"/>
              <a:ext cx="422031" cy="457200"/>
            </a:xfrm>
            <a:prstGeom prst="ellipse">
              <a:avLst/>
            </a:prstGeom>
            <a:solidFill>
              <a:srgbClr val="92D400"/>
            </a:solidFill>
            <a:ln w="38100">
              <a:solidFill>
                <a:srgbClr val="006600"/>
              </a:solidFill>
              <a:round/>
              <a:headEnd/>
              <a:tailEnd/>
            </a:ln>
          </p:spPr>
          <p:txBody>
            <a:bodyPr wrap="none" anchor="ctr"/>
            <a:lstStyle/>
            <a:p>
              <a:pPr algn="ctr"/>
              <a:r>
                <a:rPr lang="en-US" sz="1300" b="1">
                  <a:latin typeface="Calibri" pitchFamily="34" charset="0"/>
                </a:rPr>
                <a:t>5</a:t>
              </a:r>
            </a:p>
          </p:txBody>
        </p:sp>
        <p:sp>
          <p:nvSpPr>
            <p:cNvPr id="16" name="Oval 16"/>
            <p:cNvSpPr>
              <a:spLocks noChangeArrowheads="1"/>
            </p:cNvSpPr>
            <p:nvPr>
              <p:custDataLst>
                <p:tags r:id="rId11"/>
              </p:custDataLst>
            </p:nvPr>
          </p:nvSpPr>
          <p:spPr bwMode="auto">
            <a:xfrm>
              <a:off x="3206672" y="4944600"/>
              <a:ext cx="421523" cy="457184"/>
            </a:xfrm>
            <a:prstGeom prst="ellipse">
              <a:avLst/>
            </a:prstGeom>
            <a:solidFill>
              <a:schemeClr val="accent5">
                <a:lumMod val="40000"/>
                <a:lumOff val="60000"/>
              </a:schemeClr>
            </a:solidFill>
            <a:ln w="38100">
              <a:solidFill>
                <a:schemeClr val="accent5">
                  <a:lumMod val="50000"/>
                </a:schemeClr>
              </a:solidFill>
              <a:round/>
              <a:headEnd/>
              <a:tailEnd/>
            </a:ln>
          </p:spPr>
          <p:txBody>
            <a:bodyPr wrap="none" anchor="ctr"/>
            <a:lstStyle/>
            <a:p>
              <a:pPr>
                <a:defRPr/>
              </a:pPr>
              <a:r>
                <a:rPr lang="en-US" sz="1300" b="1" dirty="0"/>
                <a:t>3</a:t>
              </a:r>
            </a:p>
          </p:txBody>
        </p:sp>
        <p:sp>
          <p:nvSpPr>
            <p:cNvPr id="17" name="Oval 16"/>
            <p:cNvSpPr/>
            <p:nvPr>
              <p:custDataLst>
                <p:tags r:id="rId12"/>
              </p:custDataLst>
            </p:nvPr>
          </p:nvSpPr>
          <p:spPr>
            <a:xfrm>
              <a:off x="1869041" y="5262089"/>
              <a:ext cx="421523" cy="457184"/>
            </a:xfrm>
            <a:prstGeom prst="ellipse">
              <a:avLst/>
            </a:prstGeom>
            <a:solidFill>
              <a:srgbClr val="FFCC00"/>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00" b="1" dirty="0">
                  <a:solidFill>
                    <a:schemeClr val="tx1"/>
                  </a:solidFill>
                </a:rPr>
                <a:t>2</a:t>
              </a:r>
            </a:p>
          </p:txBody>
        </p:sp>
        <p:sp>
          <p:nvSpPr>
            <p:cNvPr id="18" name="Rectangle 17"/>
            <p:cNvSpPr/>
            <p:nvPr>
              <p:custDataLst>
                <p:tags r:id="rId13"/>
              </p:custDataLst>
            </p:nvPr>
          </p:nvSpPr>
          <p:spPr>
            <a:xfrm>
              <a:off x="1460633" y="5762133"/>
              <a:ext cx="1298289" cy="404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rPr>
                <a:t>Hamil</a:t>
              </a:r>
              <a:endParaRPr lang="en-US" b="1" dirty="0">
                <a:solidFill>
                  <a:schemeClr val="tx1"/>
                </a:solidFill>
              </a:endParaRPr>
            </a:p>
          </p:txBody>
        </p:sp>
        <p:sp>
          <p:nvSpPr>
            <p:cNvPr id="19" name="Rectangle 18"/>
            <p:cNvSpPr/>
            <p:nvPr>
              <p:custDataLst>
                <p:tags r:id="rId14"/>
              </p:custDataLst>
            </p:nvPr>
          </p:nvSpPr>
          <p:spPr>
            <a:xfrm>
              <a:off x="2824492" y="1976081"/>
              <a:ext cx="1601785" cy="569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50000"/>
                </a:lnSpc>
                <a:defRPr/>
              </a:pPr>
              <a:r>
                <a:rPr lang="en-US" sz="1600" b="1" dirty="0" err="1">
                  <a:solidFill>
                    <a:schemeClr val="tx1"/>
                  </a:solidFill>
                </a:rPr>
                <a:t>Usia</a:t>
              </a:r>
              <a:r>
                <a:rPr lang="en-US" sz="1600" b="1" dirty="0">
                  <a:solidFill>
                    <a:schemeClr val="tx1"/>
                  </a:solidFill>
                </a:rPr>
                <a:t> </a:t>
              </a:r>
              <a:r>
                <a:rPr lang="en-US" sz="1600" b="1" dirty="0" err="1">
                  <a:solidFill>
                    <a:schemeClr val="tx1"/>
                  </a:solidFill>
                </a:rPr>
                <a:t>Kerja</a:t>
              </a:r>
              <a:endParaRPr lang="en-US" sz="1600" b="1" dirty="0">
                <a:solidFill>
                  <a:schemeClr val="tx1"/>
                </a:solidFill>
              </a:endParaRPr>
            </a:p>
          </p:txBody>
        </p:sp>
        <p:sp>
          <p:nvSpPr>
            <p:cNvPr id="16409" name="Oval 28"/>
            <p:cNvSpPr>
              <a:spLocks noChangeArrowheads="1"/>
            </p:cNvSpPr>
            <p:nvPr>
              <p:custDataLst>
                <p:tags r:id="rId15"/>
              </p:custDataLst>
            </p:nvPr>
          </p:nvSpPr>
          <p:spPr bwMode="auto">
            <a:xfrm>
              <a:off x="1069472" y="4640066"/>
              <a:ext cx="422031" cy="457200"/>
            </a:xfrm>
            <a:prstGeom prst="ellipse">
              <a:avLst/>
            </a:prstGeom>
            <a:solidFill>
              <a:srgbClr val="FFCC00"/>
            </a:solidFill>
            <a:ln w="38100">
              <a:solidFill>
                <a:srgbClr val="990000"/>
              </a:solidFill>
              <a:round/>
              <a:headEnd/>
              <a:tailEnd/>
            </a:ln>
          </p:spPr>
          <p:txBody>
            <a:bodyPr wrap="none" anchor="ctr"/>
            <a:lstStyle/>
            <a:p>
              <a:r>
                <a:rPr lang="en-US" sz="1300" b="1">
                  <a:latin typeface="Calibri" pitchFamily="34" charset="0"/>
                </a:rPr>
                <a:t>1</a:t>
              </a:r>
            </a:p>
          </p:txBody>
        </p:sp>
        <p:sp>
          <p:nvSpPr>
            <p:cNvPr id="21" name="Rectangle 20"/>
            <p:cNvSpPr/>
            <p:nvPr>
              <p:custDataLst>
                <p:tags r:id="rId16"/>
              </p:custDataLst>
            </p:nvPr>
          </p:nvSpPr>
          <p:spPr>
            <a:xfrm>
              <a:off x="242902" y="5174779"/>
              <a:ext cx="1298289" cy="312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rPr>
                <a:t>Nikah</a:t>
              </a:r>
              <a:endParaRPr lang="en-US" b="1" dirty="0">
                <a:solidFill>
                  <a:schemeClr val="tx1"/>
                </a:solidFill>
              </a:endParaRPr>
            </a:p>
          </p:txBody>
        </p:sp>
        <p:sp>
          <p:nvSpPr>
            <p:cNvPr id="16411" name="Arc 35"/>
            <p:cNvSpPr>
              <a:spLocks/>
            </p:cNvSpPr>
            <p:nvPr>
              <p:custDataLst>
                <p:tags r:id="rId17"/>
              </p:custDataLst>
            </p:nvPr>
          </p:nvSpPr>
          <p:spPr bwMode="auto">
            <a:xfrm rot="10800000" flipV="1">
              <a:off x="837418" y="2397422"/>
              <a:ext cx="1543298" cy="2095587"/>
            </a:xfrm>
            <a:custGeom>
              <a:avLst/>
              <a:gdLst>
                <a:gd name="T0" fmla="*/ 0 w 21434"/>
                <a:gd name="T1" fmla="*/ 0 h 21600"/>
                <a:gd name="T2" fmla="*/ 2147483647 w 21434"/>
                <a:gd name="T3" fmla="*/ 2147483647 h 21600"/>
                <a:gd name="T4" fmla="*/ 0 w 21434"/>
                <a:gd name="T5" fmla="*/ 2147483647 h 21600"/>
                <a:gd name="T6" fmla="*/ 0 60000 65536"/>
                <a:gd name="T7" fmla="*/ 0 60000 65536"/>
                <a:gd name="T8" fmla="*/ 0 60000 65536"/>
                <a:gd name="T9" fmla="*/ 0 w 21434"/>
                <a:gd name="T10" fmla="*/ 0 h 21600"/>
                <a:gd name="T11" fmla="*/ 21434 w 21434"/>
                <a:gd name="T12" fmla="*/ 21600 h 21600"/>
              </a:gdLst>
              <a:ahLst/>
              <a:cxnLst>
                <a:cxn ang="T6">
                  <a:pos x="T0" y="T1"/>
                </a:cxn>
                <a:cxn ang="T7">
                  <a:pos x="T2" y="T3"/>
                </a:cxn>
                <a:cxn ang="T8">
                  <a:pos x="T4" y="T5"/>
                </a:cxn>
              </a:cxnLst>
              <a:rect l="T9" t="T10" r="T11" b="T12"/>
              <a:pathLst>
                <a:path w="21434" h="21600" fill="none" extrusionOk="0">
                  <a:moveTo>
                    <a:pt x="-1" y="0"/>
                  </a:moveTo>
                  <a:cubicBezTo>
                    <a:pt x="10896" y="0"/>
                    <a:pt x="20086" y="8115"/>
                    <a:pt x="21434" y="18927"/>
                  </a:cubicBezTo>
                </a:path>
                <a:path w="21434" h="21600" stroke="0" extrusionOk="0">
                  <a:moveTo>
                    <a:pt x="-1" y="0"/>
                  </a:moveTo>
                  <a:cubicBezTo>
                    <a:pt x="10896" y="0"/>
                    <a:pt x="20086" y="8115"/>
                    <a:pt x="21434" y="18927"/>
                  </a:cubicBezTo>
                  <a:lnTo>
                    <a:pt x="0" y="21600"/>
                  </a:lnTo>
                  <a:lnTo>
                    <a:pt x="-1" y="0"/>
                  </a:lnTo>
                  <a:close/>
                </a:path>
              </a:pathLst>
            </a:custGeom>
            <a:noFill/>
            <a:ln w="9525">
              <a:solidFill>
                <a:schemeClr val="tx1"/>
              </a:solidFill>
              <a:prstDash val="dash"/>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Rectangle 22"/>
            <p:cNvSpPr/>
            <p:nvPr>
              <p:custDataLst>
                <p:tags r:id="rId18"/>
              </p:custDataLst>
            </p:nvPr>
          </p:nvSpPr>
          <p:spPr>
            <a:xfrm>
              <a:off x="1228327" y="3747668"/>
              <a:ext cx="1298289" cy="312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rPr>
                <a:t>Usia</a:t>
              </a:r>
              <a:r>
                <a:rPr lang="en-US" b="1" dirty="0">
                  <a:solidFill>
                    <a:schemeClr val="tx1"/>
                  </a:solidFill>
                </a:rPr>
                <a:t> </a:t>
              </a:r>
              <a:r>
                <a:rPr lang="en-US" b="1" dirty="0" err="1">
                  <a:solidFill>
                    <a:schemeClr val="tx1"/>
                  </a:solidFill>
                </a:rPr>
                <a:t>Lanjut</a:t>
              </a:r>
              <a:endParaRPr lang="en-US" b="1" dirty="0">
                <a:solidFill>
                  <a:schemeClr val="tx1"/>
                </a:solidFill>
              </a:endParaRPr>
            </a:p>
          </p:txBody>
        </p:sp>
      </p:grpSp>
      <p:pic>
        <p:nvPicPr>
          <p:cNvPr id="16390" name="Picture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76056" y="4881145"/>
            <a:ext cx="187523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25"/>
          <p:cNvSpPr>
            <a:spLocks noChangeArrowheads="1"/>
          </p:cNvSpPr>
          <p:nvPr/>
        </p:nvSpPr>
        <p:spPr bwMode="auto">
          <a:xfrm>
            <a:off x="4563095" y="5121858"/>
            <a:ext cx="2889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b="1" dirty="0">
                <a:latin typeface="Calibri" pitchFamily="34" charset="0"/>
              </a:rPr>
              <a:t>P</a:t>
            </a:r>
            <a:r>
              <a:rPr lang="id-ID" b="1" dirty="0">
                <a:latin typeface="Calibri" pitchFamily="34" charset="0"/>
              </a:rPr>
              <a:t>ROGRAM </a:t>
            </a:r>
            <a:r>
              <a:rPr lang="en-US" b="1" dirty="0">
                <a:latin typeface="Calibri" pitchFamily="34" charset="0"/>
              </a:rPr>
              <a:t>PEMBANGUNAN KELUARGA </a:t>
            </a:r>
          </a:p>
        </p:txBody>
      </p:sp>
      <p:pic>
        <p:nvPicPr>
          <p:cNvPr id="16393" name="Picture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76056" y="5773638"/>
            <a:ext cx="187523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27"/>
          <p:cNvSpPr>
            <a:spLocks noChangeArrowheads="1"/>
          </p:cNvSpPr>
          <p:nvPr/>
        </p:nvSpPr>
        <p:spPr bwMode="auto">
          <a:xfrm>
            <a:off x="4572000" y="6021288"/>
            <a:ext cx="28892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b="1" dirty="0">
                <a:latin typeface="Calibri" pitchFamily="34" charset="0"/>
              </a:rPr>
              <a:t>KETAHANAN DAN KESEJAHTERAAN KELUARGA </a:t>
            </a:r>
          </a:p>
        </p:txBody>
      </p:sp>
      <p:sp>
        <p:nvSpPr>
          <p:cNvPr id="29" name="Rectangle 28"/>
          <p:cNvSpPr/>
          <p:nvPr>
            <p:custDataLst>
              <p:tags r:id="rId1"/>
            </p:custDataLst>
          </p:nvPr>
        </p:nvSpPr>
        <p:spPr>
          <a:xfrm>
            <a:off x="3178969" y="5143502"/>
            <a:ext cx="825104"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b="1" dirty="0">
                <a:solidFill>
                  <a:schemeClr val="tx1"/>
                </a:solidFill>
              </a:rPr>
              <a:t>Balita dan Anak</a:t>
            </a:r>
            <a:endParaRPr lang="en-US" b="1" dirty="0">
              <a:solidFill>
                <a:schemeClr val="tx1"/>
              </a:solidFill>
            </a:endParaRPr>
          </a:p>
        </p:txBody>
      </p:sp>
      <p:sp>
        <p:nvSpPr>
          <p:cNvPr id="30" name="Oval 29"/>
          <p:cNvSpPr/>
          <p:nvPr/>
        </p:nvSpPr>
        <p:spPr>
          <a:xfrm>
            <a:off x="7308304" y="2132856"/>
            <a:ext cx="1080120" cy="1436075"/>
          </a:xfrm>
          <a:prstGeom prst="ellipse">
            <a:avLst/>
          </a:prstGeom>
          <a:solidFill>
            <a:schemeClr val="accent1">
              <a:lumMod val="40000"/>
              <a:lumOff val="60000"/>
            </a:schemeClr>
          </a:solidFill>
          <a:ln>
            <a:solidFill>
              <a:schemeClr val="accent1">
                <a:shade val="95000"/>
                <a:satMod val="10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1200" dirty="0" smtClean="0"/>
              <a:t>Stunting</a:t>
            </a:r>
            <a:endParaRPr lang="en-US" sz="1600" dirty="0"/>
          </a:p>
        </p:txBody>
      </p:sp>
      <p:pic>
        <p:nvPicPr>
          <p:cNvPr id="16391"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76025" y="2107064"/>
            <a:ext cx="4868465"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707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620688"/>
            <a:ext cx="7344816" cy="1224136"/>
          </a:xfrm>
          <a:solidFill>
            <a:srgbClr val="92D050"/>
          </a:solidFill>
          <a:ln>
            <a:solidFill>
              <a:schemeClr val="tx1">
                <a:lumMod val="95000"/>
                <a:lumOff val="5000"/>
              </a:schemeClr>
            </a:solidFill>
          </a:ln>
        </p:spPr>
        <p:txBody>
          <a:bodyPr>
            <a:normAutofit/>
          </a:bodyPr>
          <a:lstStyle/>
          <a:p>
            <a:r>
              <a:rPr lang="id-ID" dirty="0" smtClean="0">
                <a:solidFill>
                  <a:schemeClr val="tx1"/>
                </a:solidFill>
              </a:rPr>
              <a:t>Pembangunan keluarga sebagai pondasi awal dalam membangun karakter bangsa</a:t>
            </a:r>
            <a:endParaRPr lang="en-US" dirty="0">
              <a:solidFill>
                <a:schemeClr val="tx1"/>
              </a:solidFill>
            </a:endParaRPr>
          </a:p>
        </p:txBody>
      </p:sp>
      <p:sp>
        <p:nvSpPr>
          <p:cNvPr id="4" name="TextBox 3"/>
          <p:cNvSpPr txBox="1"/>
          <p:nvPr/>
        </p:nvSpPr>
        <p:spPr>
          <a:xfrm>
            <a:off x="1223628" y="3409836"/>
            <a:ext cx="6696744" cy="523220"/>
          </a:xfrm>
          <a:prstGeom prst="rect">
            <a:avLst/>
          </a:prstGeom>
          <a:solidFill>
            <a:srgbClr val="FFC000"/>
          </a:solidFill>
          <a:ln>
            <a:solidFill>
              <a:schemeClr val="tx1"/>
            </a:solidFill>
          </a:ln>
        </p:spPr>
        <p:txBody>
          <a:bodyPr wrap="square" rtlCol="0">
            <a:spAutoFit/>
          </a:bodyPr>
          <a:lstStyle/>
          <a:p>
            <a:pPr algn="ctr"/>
            <a:r>
              <a:rPr lang="id-ID" sz="2800" dirty="0" smtClean="0"/>
              <a:t>Penerapan 8 Fungsi Keluarga secara optimal</a:t>
            </a:r>
            <a:endParaRPr lang="en-US" sz="2800" dirty="0"/>
          </a:p>
        </p:txBody>
      </p:sp>
      <p:sp>
        <p:nvSpPr>
          <p:cNvPr id="5" name="Down Arrow 4"/>
          <p:cNvSpPr/>
          <p:nvPr/>
        </p:nvSpPr>
        <p:spPr>
          <a:xfrm>
            <a:off x="4103948" y="2060848"/>
            <a:ext cx="936104" cy="1152128"/>
          </a:xfrm>
          <a:prstGeom prst="downArrow">
            <a:avLst/>
          </a:prstGeom>
          <a:ln>
            <a:solidFill>
              <a:schemeClr val="tx2">
                <a:lumMod val="40000"/>
                <a:lumOff val="6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2643" y1="47059" x2="52643" y2="47059"/>
                        <a14:foregroundMark x1="87225" y1="87395" x2="87225" y2="87395"/>
                        <a14:foregroundMark x1="81938" y1="97479" x2="81938" y2="97479"/>
                      </a14:backgroundRemoval>
                    </a14:imgEffect>
                  </a14:imgLayer>
                </a14:imgProps>
              </a:ext>
              <a:ext uri="{28A0092B-C50C-407E-A947-70E740481C1C}">
                <a14:useLocalDpi xmlns:a14="http://schemas.microsoft.com/office/drawing/2010/main" val="0"/>
              </a:ext>
            </a:extLst>
          </a:blip>
          <a:stretch>
            <a:fillRect/>
          </a:stretch>
        </p:blipFill>
        <p:spPr>
          <a:xfrm>
            <a:off x="-126724" y="4077072"/>
            <a:ext cx="4770732" cy="2780927"/>
          </a:xfrm>
          <a:prstGeom prst="rect">
            <a:avLst/>
          </a:prstGeom>
        </p:spPr>
      </p:pic>
    </p:spTree>
    <p:extLst>
      <p:ext uri="{BB962C8B-B14F-4D97-AF65-F5344CB8AC3E}">
        <p14:creationId xmlns:p14="http://schemas.microsoft.com/office/powerpoint/2010/main" val="30911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rotWithShape="1">
          <a:blip r:embed="rId3"/>
          <a:srcRect l="83413" t="80705" r="6253" b="7680"/>
          <a:stretch/>
        </p:blipFill>
        <p:spPr>
          <a:xfrm>
            <a:off x="8028384" y="6021288"/>
            <a:ext cx="1008112" cy="849798"/>
          </a:xfrm>
          <a:prstGeom prst="rect">
            <a:avLst/>
          </a:prstGeom>
        </p:spPr>
      </p:pic>
    </p:spTree>
    <p:extLst>
      <p:ext uri="{BB962C8B-B14F-4D97-AF65-F5344CB8AC3E}">
        <p14:creationId xmlns:p14="http://schemas.microsoft.com/office/powerpoint/2010/main" val="1228894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2636912"/>
            <a:ext cx="6400800" cy="17526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9166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2"/>
            <a:ext cx="7702624" cy="1224137"/>
          </a:xfrm>
          <a:solidFill>
            <a:srgbClr val="FFFF00"/>
          </a:solidFill>
        </p:spPr>
        <p:txBody>
          <a:bodyPr>
            <a:normAutofit fontScale="90000"/>
          </a:bodyPr>
          <a:lstStyle/>
          <a:p>
            <a:r>
              <a:rPr lang="id-ID" b="1" dirty="0" smtClean="0"/>
              <a:t>4 PENDEKATAN KETAHANAN KELUARGA</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1844824"/>
            <a:ext cx="5131621" cy="3888432"/>
          </a:xfrm>
          <a:prstGeom prst="rect">
            <a:avLst/>
          </a:prstGeom>
        </p:spPr>
      </p:pic>
      <p:sp>
        <p:nvSpPr>
          <p:cNvPr id="3" name="Subtitle 2"/>
          <p:cNvSpPr>
            <a:spLocks noGrp="1"/>
          </p:cNvSpPr>
          <p:nvPr>
            <p:ph type="subTitle" idx="1"/>
          </p:nvPr>
        </p:nvSpPr>
        <p:spPr>
          <a:xfrm>
            <a:off x="685800" y="1988840"/>
            <a:ext cx="4966320" cy="3600400"/>
          </a:xfrm>
        </p:spPr>
        <p:txBody>
          <a:bodyPr>
            <a:normAutofit/>
          </a:bodyPr>
          <a:lstStyle/>
          <a:p>
            <a:pPr marL="514350" indent="-514350" algn="l">
              <a:buFont typeface="+mj-lt"/>
              <a:buAutoNum type="arabicPeriod"/>
            </a:pPr>
            <a:r>
              <a:rPr lang="id-ID" b="1" dirty="0" smtClean="0">
                <a:solidFill>
                  <a:schemeClr val="tx1"/>
                </a:solidFill>
              </a:rPr>
              <a:t>Keluarga berkumpul</a:t>
            </a:r>
          </a:p>
          <a:p>
            <a:pPr marL="514350" indent="-514350" algn="l">
              <a:buFont typeface="+mj-lt"/>
              <a:buAutoNum type="arabicPeriod"/>
            </a:pPr>
            <a:r>
              <a:rPr lang="id-ID" b="1" dirty="0" smtClean="0">
                <a:solidFill>
                  <a:schemeClr val="tx1"/>
                </a:solidFill>
              </a:rPr>
              <a:t>Keluarga berinteraksi</a:t>
            </a:r>
          </a:p>
          <a:p>
            <a:pPr marL="514350" indent="-514350" algn="l">
              <a:buFont typeface="+mj-lt"/>
              <a:buAutoNum type="arabicPeriod"/>
            </a:pPr>
            <a:r>
              <a:rPr lang="id-ID" b="1" dirty="0" smtClean="0">
                <a:solidFill>
                  <a:schemeClr val="tx1"/>
                </a:solidFill>
              </a:rPr>
              <a:t>Keluarga berdaya</a:t>
            </a:r>
          </a:p>
          <a:p>
            <a:pPr marL="514350" indent="-514350" algn="l">
              <a:buFont typeface="+mj-lt"/>
              <a:buAutoNum type="arabicPeriod"/>
            </a:pPr>
            <a:r>
              <a:rPr lang="id-ID" b="1" dirty="0" smtClean="0">
                <a:solidFill>
                  <a:schemeClr val="tx1"/>
                </a:solidFill>
              </a:rPr>
              <a:t>Keluarga peduli dan berbagi</a:t>
            </a:r>
            <a:endParaRPr lang="en-US" b="1" dirty="0">
              <a:solidFill>
                <a:schemeClr val="tx1"/>
              </a:solidFill>
            </a:endParaRPr>
          </a:p>
        </p:txBody>
      </p:sp>
    </p:spTree>
    <p:extLst>
      <p:ext uri="{BB962C8B-B14F-4D97-AF65-F5344CB8AC3E}">
        <p14:creationId xmlns:p14="http://schemas.microsoft.com/office/powerpoint/2010/main" val="2015178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980728"/>
            <a:ext cx="9143999" cy="5143499"/>
          </a:xfrm>
          <a:prstGeom prst="rect">
            <a:avLst/>
          </a:prstGeom>
          <a:blipFill>
            <a:blip r:embed="rId2" cstate="print">
              <a:duotone>
                <a:schemeClr val="accent3">
                  <a:shade val="45000"/>
                  <a:satMod val="135000"/>
                </a:schemeClr>
                <a:prstClr val="white"/>
              </a:duotone>
            </a:blip>
            <a:stretch>
              <a:fillRect/>
            </a:stretch>
          </a:blipFill>
        </p:spPr>
        <p:txBody>
          <a:bodyPr wrap="square" lIns="0" tIns="0" rIns="0" bIns="0" rtlCol="0"/>
          <a:lstStyle/>
          <a:p>
            <a:r>
              <a:rPr lang="en-US" sz="1350" smtClean="0"/>
              <a:t> </a:t>
            </a:r>
            <a:endParaRPr sz="1350"/>
          </a:p>
        </p:txBody>
      </p:sp>
      <p:sp>
        <p:nvSpPr>
          <p:cNvPr id="3" name="object 3"/>
          <p:cNvSpPr txBox="1">
            <a:spLocks noGrp="1"/>
          </p:cNvSpPr>
          <p:nvPr>
            <p:ph type="body" idx="1"/>
          </p:nvPr>
        </p:nvSpPr>
        <p:spPr>
          <a:xfrm>
            <a:off x="152401" y="194898"/>
            <a:ext cx="9067799" cy="1922930"/>
          </a:xfrm>
          <a:prstGeom prst="rect">
            <a:avLst/>
          </a:prstGeom>
        </p:spPr>
        <p:txBody>
          <a:bodyPr vert="horz" wrap="square" lIns="0" tIns="27146" rIns="0" bIns="0" rtlCol="0">
            <a:spAutoFit/>
          </a:bodyPr>
          <a:lstStyle/>
          <a:p>
            <a:pPr marL="0" marR="3810" indent="0">
              <a:lnSpc>
                <a:spcPct val="106900"/>
              </a:lnSpc>
              <a:spcBef>
                <a:spcPts val="199"/>
              </a:spcBef>
              <a:buNone/>
            </a:pPr>
            <a:r>
              <a:rPr lang="en-US" sz="2800" b="1" spc="53" dirty="0" smtClean="0">
                <a:solidFill>
                  <a:srgbClr val="FF0000"/>
                </a:solidFill>
              </a:rPr>
              <a:t>PEMBANGUNAN KELUARGA DIMULAI DARI REMAJA</a:t>
            </a:r>
          </a:p>
          <a:p>
            <a:pPr marL="37148" marR="3810">
              <a:lnSpc>
                <a:spcPct val="106900"/>
              </a:lnSpc>
              <a:spcBef>
                <a:spcPts val="199"/>
              </a:spcBef>
            </a:pPr>
            <a:endParaRPr lang="en-US" sz="2000" spc="53" dirty="0" smtClean="0">
              <a:solidFill>
                <a:srgbClr val="00B050"/>
              </a:solidFill>
            </a:endParaRPr>
          </a:p>
          <a:p>
            <a:pPr marL="37148" marR="3810">
              <a:lnSpc>
                <a:spcPct val="106900"/>
              </a:lnSpc>
              <a:spcBef>
                <a:spcPts val="199"/>
              </a:spcBef>
            </a:pPr>
            <a:r>
              <a:rPr sz="2000" spc="53" dirty="0" err="1" smtClean="0">
                <a:solidFill>
                  <a:schemeClr val="bg1"/>
                </a:solidFill>
              </a:rPr>
              <a:t>Remaja</a:t>
            </a:r>
            <a:r>
              <a:rPr sz="2000" spc="-56" dirty="0" smtClean="0">
                <a:solidFill>
                  <a:schemeClr val="bg1"/>
                </a:solidFill>
              </a:rPr>
              <a:t> </a:t>
            </a:r>
            <a:r>
              <a:rPr sz="2000" spc="86" dirty="0">
                <a:solidFill>
                  <a:schemeClr val="bg1"/>
                </a:solidFill>
              </a:rPr>
              <a:t>merupakan</a:t>
            </a:r>
            <a:r>
              <a:rPr sz="2000" spc="-49" dirty="0">
                <a:solidFill>
                  <a:schemeClr val="bg1"/>
                </a:solidFill>
              </a:rPr>
              <a:t> </a:t>
            </a:r>
            <a:r>
              <a:rPr sz="2000" spc="94" dirty="0">
                <a:solidFill>
                  <a:schemeClr val="bg1"/>
                </a:solidFill>
              </a:rPr>
              <a:t>calon</a:t>
            </a:r>
            <a:r>
              <a:rPr sz="2000" spc="-53" dirty="0">
                <a:solidFill>
                  <a:schemeClr val="bg1"/>
                </a:solidFill>
              </a:rPr>
              <a:t> </a:t>
            </a:r>
            <a:r>
              <a:rPr sz="2000" spc="79" dirty="0">
                <a:solidFill>
                  <a:schemeClr val="bg1"/>
                </a:solidFill>
              </a:rPr>
              <a:t>pasangan</a:t>
            </a:r>
            <a:r>
              <a:rPr sz="2000" spc="-49" dirty="0">
                <a:solidFill>
                  <a:schemeClr val="bg1"/>
                </a:solidFill>
              </a:rPr>
              <a:t> </a:t>
            </a:r>
            <a:r>
              <a:rPr sz="2000" spc="75" dirty="0">
                <a:solidFill>
                  <a:schemeClr val="bg1"/>
                </a:solidFill>
              </a:rPr>
              <a:t>yang</a:t>
            </a:r>
            <a:r>
              <a:rPr sz="2000" spc="-34" dirty="0">
                <a:solidFill>
                  <a:schemeClr val="bg1"/>
                </a:solidFill>
              </a:rPr>
              <a:t> </a:t>
            </a:r>
            <a:r>
              <a:rPr sz="2000" spc="68" dirty="0">
                <a:solidFill>
                  <a:schemeClr val="bg1"/>
                </a:solidFill>
              </a:rPr>
              <a:t>akan</a:t>
            </a:r>
            <a:r>
              <a:rPr sz="2000" spc="-49" dirty="0">
                <a:solidFill>
                  <a:schemeClr val="bg1"/>
                </a:solidFill>
              </a:rPr>
              <a:t> </a:t>
            </a:r>
            <a:r>
              <a:rPr sz="2000" spc="90" dirty="0">
                <a:solidFill>
                  <a:schemeClr val="bg1"/>
                </a:solidFill>
              </a:rPr>
              <a:t>berkeluarga</a:t>
            </a:r>
            <a:r>
              <a:rPr sz="2000" spc="-60" dirty="0">
                <a:solidFill>
                  <a:schemeClr val="bg1"/>
                </a:solidFill>
              </a:rPr>
              <a:t> </a:t>
            </a:r>
            <a:r>
              <a:rPr sz="2000" spc="90" dirty="0">
                <a:solidFill>
                  <a:schemeClr val="bg1"/>
                </a:solidFill>
              </a:rPr>
              <a:t>dan</a:t>
            </a:r>
            <a:r>
              <a:rPr sz="2000" spc="-49" dirty="0">
                <a:solidFill>
                  <a:schemeClr val="bg1"/>
                </a:solidFill>
              </a:rPr>
              <a:t> </a:t>
            </a:r>
            <a:r>
              <a:rPr sz="2000" spc="94" dirty="0">
                <a:solidFill>
                  <a:schemeClr val="bg1"/>
                </a:solidFill>
              </a:rPr>
              <a:t>calon  </a:t>
            </a:r>
            <a:r>
              <a:rPr sz="2000" spc="98" dirty="0">
                <a:solidFill>
                  <a:schemeClr val="bg1"/>
                </a:solidFill>
              </a:rPr>
              <a:t>orangtua </a:t>
            </a:r>
            <a:r>
              <a:rPr sz="2000" spc="79" dirty="0">
                <a:solidFill>
                  <a:schemeClr val="bg1"/>
                </a:solidFill>
              </a:rPr>
              <a:t>sehingga </a:t>
            </a:r>
            <a:r>
              <a:rPr sz="2000" spc="105" dirty="0">
                <a:solidFill>
                  <a:schemeClr val="bg1"/>
                </a:solidFill>
              </a:rPr>
              <a:t>perlu </a:t>
            </a:r>
            <a:r>
              <a:rPr sz="2000" spc="79" dirty="0">
                <a:solidFill>
                  <a:schemeClr val="bg1"/>
                </a:solidFill>
              </a:rPr>
              <a:t>disiapk</a:t>
            </a:r>
            <a:r>
              <a:rPr sz="2000" spc="79" dirty="0">
                <a:solidFill>
                  <a:srgbClr val="FFFFFF"/>
                </a:solidFill>
              </a:rPr>
              <a:t>an </a:t>
            </a:r>
            <a:r>
              <a:rPr sz="2000" spc="94" dirty="0">
                <a:solidFill>
                  <a:srgbClr val="FFFFFF"/>
                </a:solidFill>
              </a:rPr>
              <a:t>agar </a:t>
            </a:r>
            <a:r>
              <a:rPr sz="2000" spc="86" dirty="0">
                <a:solidFill>
                  <a:srgbClr val="FFFFFF"/>
                </a:solidFill>
              </a:rPr>
              <a:t>memiliki </a:t>
            </a:r>
            <a:r>
              <a:rPr sz="2000" spc="71" dirty="0">
                <a:solidFill>
                  <a:srgbClr val="FFFFFF"/>
                </a:solidFill>
              </a:rPr>
              <a:t>kesiapan </a:t>
            </a:r>
            <a:r>
              <a:rPr sz="2000" spc="90" dirty="0">
                <a:solidFill>
                  <a:srgbClr val="FFFFFF"/>
                </a:solidFill>
              </a:rPr>
              <a:t>dan  perencanaan </a:t>
            </a:r>
            <a:r>
              <a:rPr sz="2000" spc="86" dirty="0">
                <a:solidFill>
                  <a:srgbClr val="FFFFFF"/>
                </a:solidFill>
              </a:rPr>
              <a:t>dalam </a:t>
            </a:r>
            <a:r>
              <a:rPr sz="2000" spc="90" dirty="0">
                <a:solidFill>
                  <a:srgbClr val="FFFFFF"/>
                </a:solidFill>
              </a:rPr>
              <a:t>membangun</a:t>
            </a:r>
            <a:r>
              <a:rPr sz="2000" spc="-349" dirty="0">
                <a:solidFill>
                  <a:srgbClr val="FFFFFF"/>
                </a:solidFill>
              </a:rPr>
              <a:t> </a:t>
            </a:r>
            <a:r>
              <a:rPr sz="2000" spc="79" dirty="0">
                <a:solidFill>
                  <a:srgbClr val="FFFFFF"/>
                </a:solidFill>
              </a:rPr>
              <a:t>keluarga.</a:t>
            </a:r>
            <a:endParaRPr sz="2000" dirty="0"/>
          </a:p>
        </p:txBody>
      </p:sp>
      <p:grpSp>
        <p:nvGrpSpPr>
          <p:cNvPr id="4" name="object 4"/>
          <p:cNvGrpSpPr/>
          <p:nvPr/>
        </p:nvGrpSpPr>
        <p:grpSpPr>
          <a:xfrm>
            <a:off x="827531" y="3621024"/>
            <a:ext cx="335280" cy="1622108"/>
            <a:chOff x="1103375" y="3685032"/>
            <a:chExt cx="447040" cy="2162810"/>
          </a:xfrm>
        </p:grpSpPr>
        <p:sp>
          <p:nvSpPr>
            <p:cNvPr id="5" name="object 5"/>
            <p:cNvSpPr/>
            <p:nvPr/>
          </p:nvSpPr>
          <p:spPr>
            <a:xfrm>
              <a:off x="1223771" y="3685032"/>
              <a:ext cx="205740" cy="2044064"/>
            </a:xfrm>
            <a:custGeom>
              <a:avLst/>
              <a:gdLst/>
              <a:ahLst/>
              <a:cxnLst/>
              <a:rect l="l" t="t" r="r" b="b"/>
              <a:pathLst>
                <a:path w="205740" h="2044064">
                  <a:moveTo>
                    <a:pt x="0" y="0"/>
                  </a:moveTo>
                  <a:lnTo>
                    <a:pt x="0" y="2043950"/>
                  </a:lnTo>
                </a:path>
                <a:path w="205740" h="2044064">
                  <a:moveTo>
                    <a:pt x="205740" y="0"/>
                  </a:moveTo>
                  <a:lnTo>
                    <a:pt x="205740" y="646811"/>
                  </a:lnTo>
                </a:path>
              </a:pathLst>
            </a:custGeom>
            <a:ln w="6096">
              <a:solidFill>
                <a:srgbClr val="EC7C30"/>
              </a:solidFill>
            </a:ln>
          </p:spPr>
          <p:txBody>
            <a:bodyPr wrap="square" lIns="0" tIns="0" rIns="0" bIns="0" rtlCol="0"/>
            <a:lstStyle/>
            <a:p>
              <a:endParaRPr sz="1350"/>
            </a:p>
          </p:txBody>
        </p:sp>
        <p:sp>
          <p:nvSpPr>
            <p:cNvPr id="6" name="object 6"/>
            <p:cNvSpPr/>
            <p:nvPr/>
          </p:nvSpPr>
          <p:spPr>
            <a:xfrm>
              <a:off x="1310639" y="4325112"/>
              <a:ext cx="239268" cy="239267"/>
            </a:xfrm>
            <a:prstGeom prst="rect">
              <a:avLst/>
            </a:prstGeom>
            <a:blipFill>
              <a:blip r:embed="rId3" cstate="print"/>
              <a:stretch>
                <a:fillRect/>
              </a:stretch>
            </a:blipFill>
          </p:spPr>
          <p:txBody>
            <a:bodyPr wrap="square" lIns="0" tIns="0" rIns="0" bIns="0" rtlCol="0"/>
            <a:lstStyle/>
            <a:p>
              <a:endParaRPr sz="1350"/>
            </a:p>
          </p:txBody>
        </p:sp>
        <p:sp>
          <p:nvSpPr>
            <p:cNvPr id="7" name="object 7"/>
            <p:cNvSpPr/>
            <p:nvPr/>
          </p:nvSpPr>
          <p:spPr>
            <a:xfrm>
              <a:off x="1103375" y="5608320"/>
              <a:ext cx="239268" cy="239268"/>
            </a:xfrm>
            <a:prstGeom prst="rect">
              <a:avLst/>
            </a:prstGeom>
            <a:blipFill>
              <a:blip r:embed="rId4" cstate="print"/>
              <a:stretch>
                <a:fillRect/>
              </a:stretch>
            </a:blipFill>
          </p:spPr>
          <p:txBody>
            <a:bodyPr wrap="square" lIns="0" tIns="0" rIns="0" bIns="0" rtlCol="0"/>
            <a:lstStyle/>
            <a:p>
              <a:endParaRPr sz="1350"/>
            </a:p>
          </p:txBody>
        </p:sp>
      </p:grpSp>
      <p:sp>
        <p:nvSpPr>
          <p:cNvPr id="8" name="object 8"/>
          <p:cNvSpPr txBox="1"/>
          <p:nvPr/>
        </p:nvSpPr>
        <p:spPr>
          <a:xfrm>
            <a:off x="1301973" y="3505200"/>
            <a:ext cx="7299484" cy="1897475"/>
          </a:xfrm>
          <a:prstGeom prst="rect">
            <a:avLst/>
          </a:prstGeom>
        </p:spPr>
        <p:txBody>
          <a:bodyPr vert="horz" wrap="square" lIns="0" tIns="11906" rIns="0" bIns="0" rtlCol="0">
            <a:spAutoFit/>
          </a:bodyPr>
          <a:lstStyle/>
          <a:p>
            <a:pPr marL="9525" marR="3810" algn="just">
              <a:lnSpc>
                <a:spcPct val="98700"/>
              </a:lnSpc>
              <a:spcBef>
                <a:spcPts val="94"/>
              </a:spcBef>
            </a:pPr>
            <a:r>
              <a:rPr sz="1350" spc="-56" dirty="0">
                <a:solidFill>
                  <a:srgbClr val="FFFFFF"/>
                </a:solidFill>
                <a:latin typeface="Verdana"/>
                <a:cs typeface="Verdana"/>
              </a:rPr>
              <a:t>Kasus</a:t>
            </a:r>
            <a:r>
              <a:rPr sz="1350" spc="-109" dirty="0">
                <a:solidFill>
                  <a:srgbClr val="FFFFFF"/>
                </a:solidFill>
                <a:latin typeface="Verdana"/>
                <a:cs typeface="Verdana"/>
              </a:rPr>
              <a:t> </a:t>
            </a:r>
            <a:r>
              <a:rPr sz="1350" spc="-64" dirty="0">
                <a:solidFill>
                  <a:srgbClr val="FFFFFF"/>
                </a:solidFill>
                <a:latin typeface="Verdana"/>
                <a:cs typeface="Verdana"/>
              </a:rPr>
              <a:t>perceraian</a:t>
            </a:r>
            <a:r>
              <a:rPr sz="1350" spc="-120" dirty="0">
                <a:solidFill>
                  <a:srgbClr val="FFFFFF"/>
                </a:solidFill>
                <a:latin typeface="Verdana"/>
                <a:cs typeface="Verdana"/>
              </a:rPr>
              <a:t> </a:t>
            </a:r>
            <a:r>
              <a:rPr sz="1350" spc="-79" dirty="0">
                <a:solidFill>
                  <a:srgbClr val="FFFFFF"/>
                </a:solidFill>
                <a:latin typeface="Verdana"/>
                <a:cs typeface="Verdana"/>
              </a:rPr>
              <a:t>tertinggi</a:t>
            </a:r>
            <a:r>
              <a:rPr sz="1350" spc="-109" dirty="0">
                <a:solidFill>
                  <a:srgbClr val="FFFFFF"/>
                </a:solidFill>
                <a:latin typeface="Verdana"/>
                <a:cs typeface="Verdana"/>
              </a:rPr>
              <a:t> </a:t>
            </a:r>
            <a:r>
              <a:rPr sz="1350" spc="-79" dirty="0">
                <a:solidFill>
                  <a:srgbClr val="FFFFFF"/>
                </a:solidFill>
                <a:latin typeface="Verdana"/>
                <a:cs typeface="Verdana"/>
              </a:rPr>
              <a:t>karena</a:t>
            </a:r>
            <a:r>
              <a:rPr sz="1350" spc="-113" dirty="0">
                <a:solidFill>
                  <a:srgbClr val="FFFFFF"/>
                </a:solidFill>
                <a:latin typeface="Verdana"/>
                <a:cs typeface="Verdana"/>
              </a:rPr>
              <a:t> </a:t>
            </a:r>
            <a:r>
              <a:rPr sz="1350" spc="-53" dirty="0">
                <a:solidFill>
                  <a:srgbClr val="FFFFFF"/>
                </a:solidFill>
                <a:latin typeface="Verdana"/>
                <a:cs typeface="Verdana"/>
              </a:rPr>
              <a:t>perselisihan</a:t>
            </a:r>
            <a:r>
              <a:rPr sz="1350" spc="-109" dirty="0">
                <a:solidFill>
                  <a:srgbClr val="FFFFFF"/>
                </a:solidFill>
                <a:latin typeface="Verdana"/>
                <a:cs typeface="Verdana"/>
              </a:rPr>
              <a:t> </a:t>
            </a:r>
            <a:r>
              <a:rPr sz="1350" spc="-105" dirty="0">
                <a:solidFill>
                  <a:srgbClr val="FFFFFF"/>
                </a:solidFill>
                <a:latin typeface="Verdana"/>
                <a:cs typeface="Verdana"/>
              </a:rPr>
              <a:t>dan</a:t>
            </a:r>
            <a:r>
              <a:rPr sz="1350" spc="-113" dirty="0">
                <a:solidFill>
                  <a:srgbClr val="FFFFFF"/>
                </a:solidFill>
                <a:latin typeface="Verdana"/>
                <a:cs typeface="Verdana"/>
              </a:rPr>
              <a:t> </a:t>
            </a:r>
            <a:r>
              <a:rPr sz="1350" spc="-79" dirty="0">
                <a:solidFill>
                  <a:srgbClr val="FFFFFF"/>
                </a:solidFill>
                <a:latin typeface="Verdana"/>
                <a:cs typeface="Verdana"/>
              </a:rPr>
              <a:t>pertengkaran</a:t>
            </a:r>
            <a:r>
              <a:rPr sz="1350" spc="-116" dirty="0">
                <a:solidFill>
                  <a:srgbClr val="FFFFFF"/>
                </a:solidFill>
                <a:latin typeface="Verdana"/>
                <a:cs typeface="Verdana"/>
              </a:rPr>
              <a:t> </a:t>
            </a:r>
            <a:r>
              <a:rPr sz="1350" spc="-60" dirty="0">
                <a:solidFill>
                  <a:srgbClr val="FFFFFF"/>
                </a:solidFill>
                <a:latin typeface="Verdana"/>
                <a:cs typeface="Verdana"/>
              </a:rPr>
              <a:t>terus</a:t>
            </a:r>
            <a:r>
              <a:rPr sz="1350" spc="-101" dirty="0">
                <a:solidFill>
                  <a:srgbClr val="FFFFFF"/>
                </a:solidFill>
                <a:latin typeface="Verdana"/>
                <a:cs typeface="Verdana"/>
              </a:rPr>
              <a:t> </a:t>
            </a:r>
            <a:r>
              <a:rPr sz="1350" spc="-79" dirty="0">
                <a:solidFill>
                  <a:srgbClr val="FFFFFF"/>
                </a:solidFill>
                <a:latin typeface="Verdana"/>
                <a:cs typeface="Verdana"/>
              </a:rPr>
              <a:t>menerus</a:t>
            </a:r>
            <a:r>
              <a:rPr sz="1350" spc="-105" dirty="0">
                <a:solidFill>
                  <a:srgbClr val="FFFFFF"/>
                </a:solidFill>
                <a:latin typeface="Verdana"/>
                <a:cs typeface="Verdana"/>
              </a:rPr>
              <a:t> dan</a:t>
            </a:r>
            <a:r>
              <a:rPr sz="1350" spc="-109" dirty="0">
                <a:solidFill>
                  <a:srgbClr val="FFFFFF"/>
                </a:solidFill>
                <a:latin typeface="Verdana"/>
                <a:cs typeface="Verdana"/>
              </a:rPr>
              <a:t> menimpa  </a:t>
            </a:r>
            <a:r>
              <a:rPr sz="1350" spc="-86" dirty="0">
                <a:solidFill>
                  <a:srgbClr val="FFFFFF"/>
                </a:solidFill>
                <a:latin typeface="Verdana"/>
                <a:cs typeface="Verdana"/>
              </a:rPr>
              <a:t>kelompok </a:t>
            </a:r>
            <a:r>
              <a:rPr sz="1350" spc="-64" dirty="0">
                <a:solidFill>
                  <a:srgbClr val="FFFFFF"/>
                </a:solidFill>
                <a:latin typeface="Verdana"/>
                <a:cs typeface="Verdana"/>
              </a:rPr>
              <a:t>usia </a:t>
            </a:r>
            <a:r>
              <a:rPr sz="1350" spc="-143" dirty="0">
                <a:solidFill>
                  <a:srgbClr val="FFFFFF"/>
                </a:solidFill>
                <a:latin typeface="Verdana"/>
                <a:cs typeface="Verdana"/>
              </a:rPr>
              <a:t>20 </a:t>
            </a:r>
            <a:r>
              <a:rPr sz="1350" spc="-109" dirty="0">
                <a:solidFill>
                  <a:srgbClr val="FFFFFF"/>
                </a:solidFill>
                <a:latin typeface="Verdana"/>
                <a:cs typeface="Verdana"/>
              </a:rPr>
              <a:t>– </a:t>
            </a:r>
            <a:r>
              <a:rPr sz="1350" spc="-131" dirty="0">
                <a:solidFill>
                  <a:srgbClr val="FFFFFF"/>
                </a:solidFill>
                <a:latin typeface="Verdana"/>
                <a:cs typeface="Verdana"/>
              </a:rPr>
              <a:t>24 </a:t>
            </a:r>
            <a:r>
              <a:rPr sz="1350" spc="-101" dirty="0">
                <a:solidFill>
                  <a:srgbClr val="FFFFFF"/>
                </a:solidFill>
                <a:latin typeface="Verdana"/>
                <a:cs typeface="Verdana"/>
              </a:rPr>
              <a:t>tahun </a:t>
            </a:r>
            <a:r>
              <a:rPr sz="1350" spc="-105" dirty="0">
                <a:solidFill>
                  <a:srgbClr val="FFFFFF"/>
                </a:solidFill>
                <a:latin typeface="Verdana"/>
                <a:cs typeface="Verdana"/>
              </a:rPr>
              <a:t>dengan </a:t>
            </a:r>
            <a:r>
              <a:rPr sz="1350" spc="-64" dirty="0">
                <a:solidFill>
                  <a:srgbClr val="FFFFFF"/>
                </a:solidFill>
                <a:latin typeface="Verdana"/>
                <a:cs typeface="Verdana"/>
              </a:rPr>
              <a:t>usia </a:t>
            </a:r>
            <a:r>
              <a:rPr sz="1350" spc="-83" dirty="0">
                <a:solidFill>
                  <a:srgbClr val="FFFFFF"/>
                </a:solidFill>
                <a:latin typeface="Verdana"/>
                <a:cs typeface="Verdana"/>
              </a:rPr>
              <a:t>pernikahan </a:t>
            </a:r>
            <a:r>
              <a:rPr sz="1350" spc="-90" dirty="0">
                <a:solidFill>
                  <a:srgbClr val="FFFFFF"/>
                </a:solidFill>
                <a:latin typeface="Verdana"/>
                <a:cs typeface="Verdana"/>
              </a:rPr>
              <a:t>belum </a:t>
            </a:r>
            <a:r>
              <a:rPr sz="1350" spc="-105" dirty="0">
                <a:solidFill>
                  <a:srgbClr val="FFFFFF"/>
                </a:solidFill>
                <a:latin typeface="Verdana"/>
                <a:cs typeface="Verdana"/>
              </a:rPr>
              <a:t>genap </a:t>
            </a:r>
            <a:r>
              <a:rPr sz="1350" spc="-68" dirty="0">
                <a:solidFill>
                  <a:srgbClr val="FFFFFF"/>
                </a:solidFill>
                <a:latin typeface="Verdana"/>
                <a:cs typeface="Verdana"/>
              </a:rPr>
              <a:t>lima </a:t>
            </a:r>
            <a:r>
              <a:rPr sz="1350" spc="-116" dirty="0">
                <a:solidFill>
                  <a:srgbClr val="FFFFFF"/>
                </a:solidFill>
                <a:latin typeface="Verdana"/>
                <a:cs typeface="Verdana"/>
              </a:rPr>
              <a:t>tahun. </a:t>
            </a:r>
            <a:r>
              <a:rPr sz="1350" spc="-105" dirty="0">
                <a:solidFill>
                  <a:srgbClr val="FFFFFF"/>
                </a:solidFill>
                <a:latin typeface="Verdana"/>
                <a:cs typeface="Verdana"/>
              </a:rPr>
              <a:t>Tingginya </a:t>
            </a:r>
            <a:r>
              <a:rPr sz="1350" spc="-101" dirty="0">
                <a:solidFill>
                  <a:srgbClr val="FFFFFF"/>
                </a:solidFill>
                <a:latin typeface="Verdana"/>
                <a:cs typeface="Verdana"/>
              </a:rPr>
              <a:t>angka  </a:t>
            </a:r>
            <a:r>
              <a:rPr sz="1350" spc="-64" dirty="0">
                <a:solidFill>
                  <a:srgbClr val="FFFFFF"/>
                </a:solidFill>
                <a:latin typeface="Verdana"/>
                <a:cs typeface="Verdana"/>
              </a:rPr>
              <a:t>perceraian </a:t>
            </a:r>
            <a:r>
              <a:rPr sz="1350" spc="-101" dirty="0">
                <a:solidFill>
                  <a:srgbClr val="FFFFFF"/>
                </a:solidFill>
                <a:latin typeface="Verdana"/>
                <a:cs typeface="Verdana"/>
              </a:rPr>
              <a:t>pada </a:t>
            </a:r>
            <a:r>
              <a:rPr sz="1350" spc="-86" dirty="0">
                <a:solidFill>
                  <a:srgbClr val="FFFFFF"/>
                </a:solidFill>
                <a:latin typeface="Verdana"/>
                <a:cs typeface="Verdana"/>
              </a:rPr>
              <a:t>kelompok </a:t>
            </a:r>
            <a:r>
              <a:rPr sz="1350" spc="-75" dirty="0">
                <a:solidFill>
                  <a:srgbClr val="FFFFFF"/>
                </a:solidFill>
                <a:latin typeface="Verdana"/>
                <a:cs typeface="Verdana"/>
              </a:rPr>
              <a:t>tersebut sebagai </a:t>
            </a:r>
            <a:r>
              <a:rPr sz="1350" spc="-86" dirty="0">
                <a:solidFill>
                  <a:srgbClr val="FFFFFF"/>
                </a:solidFill>
                <a:latin typeface="Verdana"/>
                <a:cs typeface="Verdana"/>
              </a:rPr>
              <a:t>akibat </a:t>
            </a:r>
            <a:r>
              <a:rPr sz="1350" spc="-83" dirty="0">
                <a:solidFill>
                  <a:srgbClr val="FFFFFF"/>
                </a:solidFill>
                <a:latin typeface="Verdana"/>
                <a:cs typeface="Verdana"/>
              </a:rPr>
              <a:t>pernikahan </a:t>
            </a:r>
            <a:r>
              <a:rPr sz="1350" spc="-120" dirty="0">
                <a:solidFill>
                  <a:srgbClr val="FFFFFF"/>
                </a:solidFill>
                <a:latin typeface="Verdana"/>
                <a:cs typeface="Verdana"/>
              </a:rPr>
              <a:t>yang </a:t>
            </a:r>
            <a:r>
              <a:rPr sz="1350" spc="-79" dirty="0">
                <a:solidFill>
                  <a:srgbClr val="FFFFFF"/>
                </a:solidFill>
                <a:latin typeface="Verdana"/>
                <a:cs typeface="Verdana"/>
              </a:rPr>
              <a:t>dilakukan </a:t>
            </a:r>
            <a:r>
              <a:rPr sz="1350" spc="-101" dirty="0">
                <a:solidFill>
                  <a:srgbClr val="FFFFFF"/>
                </a:solidFill>
                <a:latin typeface="Verdana"/>
                <a:cs typeface="Verdana"/>
              </a:rPr>
              <a:t>pada </a:t>
            </a:r>
            <a:r>
              <a:rPr sz="1350" spc="-64" dirty="0">
                <a:solidFill>
                  <a:srgbClr val="FFFFFF"/>
                </a:solidFill>
                <a:latin typeface="Verdana"/>
                <a:cs typeface="Verdana"/>
              </a:rPr>
              <a:t>usia </a:t>
            </a:r>
            <a:r>
              <a:rPr sz="1350" spc="-124" dirty="0">
                <a:solidFill>
                  <a:srgbClr val="FFFFFF"/>
                </a:solidFill>
                <a:latin typeface="Verdana"/>
                <a:cs typeface="Verdana"/>
              </a:rPr>
              <a:t>muda  </a:t>
            </a:r>
            <a:r>
              <a:rPr sz="1350" spc="-83" dirty="0">
                <a:solidFill>
                  <a:srgbClr val="FFFFFF"/>
                </a:solidFill>
                <a:latin typeface="Verdana"/>
                <a:cs typeface="Verdana"/>
              </a:rPr>
              <a:t>sehingga </a:t>
            </a:r>
            <a:r>
              <a:rPr sz="1350" spc="-90" dirty="0">
                <a:solidFill>
                  <a:srgbClr val="FFFFFF"/>
                </a:solidFill>
                <a:latin typeface="Verdana"/>
                <a:cs typeface="Verdana"/>
              </a:rPr>
              <a:t>belum </a:t>
            </a:r>
            <a:r>
              <a:rPr sz="1350" spc="-60" dirty="0">
                <a:solidFill>
                  <a:srgbClr val="FFFFFF"/>
                </a:solidFill>
                <a:latin typeface="Verdana"/>
                <a:cs typeface="Verdana"/>
              </a:rPr>
              <a:t>siap </a:t>
            </a:r>
            <a:r>
              <a:rPr sz="1350" spc="-90" dirty="0">
                <a:solidFill>
                  <a:srgbClr val="FFFFFF"/>
                </a:solidFill>
                <a:latin typeface="Verdana"/>
                <a:cs typeface="Verdana"/>
              </a:rPr>
              <a:t>dalam </a:t>
            </a:r>
            <a:r>
              <a:rPr sz="1350" spc="-86" dirty="0">
                <a:solidFill>
                  <a:srgbClr val="FFFFFF"/>
                </a:solidFill>
                <a:latin typeface="Verdana"/>
                <a:cs typeface="Verdana"/>
              </a:rPr>
              <a:t>menjalani </a:t>
            </a:r>
            <a:r>
              <a:rPr sz="1350" spc="-94" dirty="0">
                <a:solidFill>
                  <a:srgbClr val="FFFFFF"/>
                </a:solidFill>
                <a:latin typeface="Verdana"/>
                <a:cs typeface="Verdana"/>
              </a:rPr>
              <a:t>kehidupan</a:t>
            </a:r>
            <a:r>
              <a:rPr sz="1350" spc="-266" dirty="0">
                <a:solidFill>
                  <a:srgbClr val="FFFFFF"/>
                </a:solidFill>
                <a:latin typeface="Verdana"/>
                <a:cs typeface="Verdana"/>
              </a:rPr>
              <a:t> </a:t>
            </a:r>
            <a:r>
              <a:rPr sz="1350" spc="-83" dirty="0">
                <a:solidFill>
                  <a:srgbClr val="FFFFFF"/>
                </a:solidFill>
                <a:latin typeface="Verdana"/>
                <a:cs typeface="Verdana"/>
              </a:rPr>
              <a:t>berkeluarga.</a:t>
            </a:r>
            <a:endParaRPr sz="1350" dirty="0">
              <a:latin typeface="Verdana"/>
              <a:cs typeface="Verdana"/>
            </a:endParaRPr>
          </a:p>
          <a:p>
            <a:pPr>
              <a:spcBef>
                <a:spcPts val="41"/>
              </a:spcBef>
            </a:pPr>
            <a:endParaRPr sz="1650" dirty="0">
              <a:latin typeface="Verdana"/>
              <a:cs typeface="Verdana"/>
            </a:endParaRPr>
          </a:p>
          <a:p>
            <a:pPr marL="9525" marR="110014">
              <a:lnSpc>
                <a:spcPct val="95900"/>
              </a:lnSpc>
              <a:spcBef>
                <a:spcPts val="4"/>
              </a:spcBef>
            </a:pPr>
            <a:r>
              <a:rPr sz="1350" spc="-79" dirty="0">
                <a:solidFill>
                  <a:srgbClr val="FFFFFF"/>
                </a:solidFill>
                <a:latin typeface="Verdana"/>
                <a:cs typeface="Verdana"/>
              </a:rPr>
              <a:t>Ketidaksiapan </a:t>
            </a:r>
            <a:r>
              <a:rPr sz="1350" spc="-71" dirty="0">
                <a:solidFill>
                  <a:srgbClr val="FFFFFF"/>
                </a:solidFill>
                <a:latin typeface="Verdana"/>
                <a:cs typeface="Verdana"/>
              </a:rPr>
              <a:t>berkeluarga </a:t>
            </a:r>
            <a:r>
              <a:rPr sz="1350" spc="-94" dirty="0">
                <a:solidFill>
                  <a:srgbClr val="FFFFFF"/>
                </a:solidFill>
                <a:latin typeface="Verdana"/>
                <a:cs typeface="Verdana"/>
              </a:rPr>
              <a:t>berdampak </a:t>
            </a:r>
            <a:r>
              <a:rPr sz="1350" spc="-101" dirty="0">
                <a:solidFill>
                  <a:srgbClr val="FFFFFF"/>
                </a:solidFill>
                <a:latin typeface="Verdana"/>
                <a:cs typeface="Verdana"/>
              </a:rPr>
              <a:t>pada </a:t>
            </a:r>
            <a:r>
              <a:rPr sz="1350" spc="-68" dirty="0">
                <a:solidFill>
                  <a:srgbClr val="FFFFFF"/>
                </a:solidFill>
                <a:latin typeface="Verdana"/>
                <a:cs typeface="Verdana"/>
              </a:rPr>
              <a:t>generasi </a:t>
            </a:r>
            <a:r>
              <a:rPr sz="1350" spc="-120" dirty="0">
                <a:solidFill>
                  <a:srgbClr val="FFFFFF"/>
                </a:solidFill>
                <a:latin typeface="Verdana"/>
                <a:cs typeface="Verdana"/>
              </a:rPr>
              <a:t>yang </a:t>
            </a:r>
            <a:r>
              <a:rPr sz="1350" spc="-75" dirty="0">
                <a:solidFill>
                  <a:srgbClr val="FFFFFF"/>
                </a:solidFill>
                <a:latin typeface="Verdana"/>
                <a:cs typeface="Verdana"/>
              </a:rPr>
              <a:t>dilahirkan. </a:t>
            </a:r>
            <a:r>
              <a:rPr sz="1350" spc="-83" dirty="0" err="1">
                <a:solidFill>
                  <a:srgbClr val="FFFFFF"/>
                </a:solidFill>
                <a:latin typeface="Verdana"/>
                <a:cs typeface="Verdana"/>
              </a:rPr>
              <a:t>Perempuan</a:t>
            </a:r>
            <a:r>
              <a:rPr sz="1350" spc="-83" dirty="0">
                <a:solidFill>
                  <a:srgbClr val="FFFFFF"/>
                </a:solidFill>
                <a:latin typeface="Verdana"/>
                <a:cs typeface="Verdana"/>
              </a:rPr>
              <a:t> </a:t>
            </a:r>
            <a:r>
              <a:rPr lang="en-US" sz="1350" spc="-83" dirty="0">
                <a:solidFill>
                  <a:srgbClr val="FFFFFF"/>
                </a:solidFill>
                <a:latin typeface="Verdana"/>
                <a:cs typeface="Verdana"/>
              </a:rPr>
              <a:t>anemia </a:t>
            </a:r>
            <a:r>
              <a:rPr sz="1350" spc="-120" dirty="0">
                <a:solidFill>
                  <a:srgbClr val="FFFFFF"/>
                </a:solidFill>
                <a:latin typeface="Verdana"/>
                <a:cs typeface="Verdana"/>
              </a:rPr>
              <a:t>yang </a:t>
            </a:r>
            <a:r>
              <a:rPr sz="1350" spc="-75" dirty="0">
                <a:solidFill>
                  <a:srgbClr val="FFFFFF"/>
                </a:solidFill>
                <a:latin typeface="Verdana"/>
                <a:cs typeface="Verdana"/>
              </a:rPr>
              <a:t>hamil  </a:t>
            </a:r>
            <a:r>
              <a:rPr sz="1350" spc="-101" dirty="0">
                <a:solidFill>
                  <a:srgbClr val="FFFFFF"/>
                </a:solidFill>
                <a:latin typeface="Verdana"/>
                <a:cs typeface="Verdana"/>
              </a:rPr>
              <a:t>dan </a:t>
            </a:r>
            <a:r>
              <a:rPr sz="1350" spc="-79" dirty="0">
                <a:solidFill>
                  <a:srgbClr val="FFFFFF"/>
                </a:solidFill>
                <a:latin typeface="Verdana"/>
                <a:cs typeface="Verdana"/>
              </a:rPr>
              <a:t>melahirkan </a:t>
            </a:r>
            <a:r>
              <a:rPr sz="1350" spc="-75" dirty="0">
                <a:solidFill>
                  <a:srgbClr val="FFFFFF"/>
                </a:solidFill>
                <a:latin typeface="Verdana"/>
                <a:cs typeface="Verdana"/>
              </a:rPr>
              <a:t>di </a:t>
            </a:r>
            <a:r>
              <a:rPr sz="1350" spc="-60" dirty="0">
                <a:solidFill>
                  <a:srgbClr val="FFFFFF"/>
                </a:solidFill>
                <a:latin typeface="Verdana"/>
                <a:cs typeface="Verdana"/>
              </a:rPr>
              <a:t>usia </a:t>
            </a:r>
            <a:r>
              <a:rPr sz="1350" spc="-75" dirty="0">
                <a:solidFill>
                  <a:srgbClr val="FFFFFF"/>
                </a:solidFill>
                <a:latin typeface="Verdana"/>
                <a:cs typeface="Verdana"/>
              </a:rPr>
              <a:t>dini </a:t>
            </a:r>
            <a:r>
              <a:rPr sz="1350" spc="-71" dirty="0">
                <a:solidFill>
                  <a:srgbClr val="FFFFFF"/>
                </a:solidFill>
                <a:latin typeface="Verdana"/>
                <a:cs typeface="Verdana"/>
              </a:rPr>
              <a:t>memiliki </a:t>
            </a:r>
            <a:r>
              <a:rPr sz="1350" spc="-86" dirty="0">
                <a:solidFill>
                  <a:srgbClr val="FFFFFF"/>
                </a:solidFill>
                <a:latin typeface="Verdana"/>
                <a:cs typeface="Verdana"/>
              </a:rPr>
              <a:t>kecenderungan </a:t>
            </a:r>
            <a:r>
              <a:rPr sz="1350" spc="-116" dirty="0">
                <a:solidFill>
                  <a:srgbClr val="FFFFFF"/>
                </a:solidFill>
                <a:latin typeface="Verdana"/>
                <a:cs typeface="Verdana"/>
              </a:rPr>
              <a:t>yang </a:t>
            </a:r>
            <a:r>
              <a:rPr sz="1350" spc="-83" dirty="0">
                <a:solidFill>
                  <a:srgbClr val="FFFFFF"/>
                </a:solidFill>
                <a:latin typeface="Verdana"/>
                <a:cs typeface="Verdana"/>
              </a:rPr>
              <a:t>tinggi </a:t>
            </a:r>
            <a:r>
              <a:rPr sz="1350" spc="-98" dirty="0" err="1">
                <a:solidFill>
                  <a:srgbClr val="FFFFFF"/>
                </a:solidFill>
                <a:latin typeface="Verdana"/>
                <a:cs typeface="Verdana"/>
              </a:rPr>
              <a:t>untuk</a:t>
            </a:r>
            <a:r>
              <a:rPr sz="1350" spc="-98" dirty="0">
                <a:solidFill>
                  <a:srgbClr val="FFFFFF"/>
                </a:solidFill>
                <a:latin typeface="Verdana"/>
                <a:cs typeface="Verdana"/>
              </a:rPr>
              <a:t> </a:t>
            </a:r>
            <a:r>
              <a:rPr lang="en-US" sz="1350" spc="-98" dirty="0" smtClean="0">
                <a:solidFill>
                  <a:srgbClr val="FFFFFF"/>
                </a:solidFill>
                <a:latin typeface="Verdana"/>
                <a:cs typeface="Verdana"/>
              </a:rPr>
              <a:t> :</a:t>
            </a:r>
          </a:p>
          <a:p>
            <a:pPr marL="9525" marR="110014">
              <a:lnSpc>
                <a:spcPct val="95900"/>
              </a:lnSpc>
              <a:spcBef>
                <a:spcPts val="4"/>
              </a:spcBef>
            </a:pPr>
            <a:r>
              <a:rPr lang="en-US" sz="1350" spc="-98" dirty="0" smtClean="0">
                <a:solidFill>
                  <a:srgbClr val="FFFFFF"/>
                </a:solidFill>
                <a:latin typeface="Verdana"/>
                <a:cs typeface="Verdana"/>
              </a:rPr>
              <a:t>1.  </a:t>
            </a:r>
            <a:r>
              <a:rPr lang="en-US" sz="1350" spc="-98" dirty="0" err="1" smtClean="0">
                <a:solidFill>
                  <a:srgbClr val="FFFFFF"/>
                </a:solidFill>
                <a:latin typeface="Verdana"/>
                <a:cs typeface="Verdana"/>
              </a:rPr>
              <a:t>Meninggal</a:t>
            </a:r>
            <a:r>
              <a:rPr lang="en-US" sz="1350" spc="-98" dirty="0" smtClean="0">
                <a:solidFill>
                  <a:srgbClr val="FFFFFF"/>
                </a:solidFill>
                <a:latin typeface="Verdana"/>
                <a:cs typeface="Verdana"/>
              </a:rPr>
              <a:t> </a:t>
            </a:r>
            <a:r>
              <a:rPr lang="en-US" sz="1350" spc="-98" dirty="0" err="1" smtClean="0">
                <a:solidFill>
                  <a:srgbClr val="FFFFFF"/>
                </a:solidFill>
                <a:latin typeface="Verdana"/>
                <a:cs typeface="Verdana"/>
              </a:rPr>
              <a:t>karena</a:t>
            </a:r>
            <a:r>
              <a:rPr lang="en-US" sz="1350" spc="-98" dirty="0" smtClean="0">
                <a:solidFill>
                  <a:srgbClr val="FFFFFF"/>
                </a:solidFill>
                <a:latin typeface="Verdana"/>
                <a:cs typeface="Verdana"/>
              </a:rPr>
              <a:t> </a:t>
            </a:r>
            <a:r>
              <a:rPr lang="en-US" sz="1350" spc="-98" dirty="0" err="1" smtClean="0">
                <a:solidFill>
                  <a:srgbClr val="FFFFFF"/>
                </a:solidFill>
                <a:latin typeface="Verdana"/>
                <a:cs typeface="Verdana"/>
              </a:rPr>
              <a:t>kekurangan</a:t>
            </a:r>
            <a:r>
              <a:rPr lang="en-US" sz="1350" spc="-98" dirty="0" smtClean="0">
                <a:solidFill>
                  <a:srgbClr val="FFFFFF"/>
                </a:solidFill>
                <a:latin typeface="Verdana"/>
                <a:cs typeface="Verdana"/>
              </a:rPr>
              <a:t> da</a:t>
            </a:r>
            <a:r>
              <a:rPr lang="id-ID" sz="1350" spc="-98" dirty="0" smtClean="0">
                <a:solidFill>
                  <a:srgbClr val="FFFFFF"/>
                </a:solidFill>
                <a:latin typeface="Verdana"/>
                <a:cs typeface="Verdana"/>
              </a:rPr>
              <a:t>rah</a:t>
            </a:r>
            <a:r>
              <a:rPr lang="en-US" sz="1350" spc="-98" dirty="0" smtClean="0">
                <a:solidFill>
                  <a:srgbClr val="FFFFFF"/>
                </a:solidFill>
                <a:latin typeface="Verdana"/>
                <a:cs typeface="Verdana"/>
              </a:rPr>
              <a:t> </a:t>
            </a:r>
            <a:r>
              <a:rPr lang="en-US" sz="1350" spc="-98" dirty="0" err="1" smtClean="0">
                <a:solidFill>
                  <a:srgbClr val="FFFFFF"/>
                </a:solidFill>
                <a:latin typeface="Verdana"/>
                <a:cs typeface="Verdana"/>
              </a:rPr>
              <a:t>saat</a:t>
            </a:r>
            <a:r>
              <a:rPr lang="en-US" sz="1350" spc="-98" dirty="0" smtClean="0">
                <a:solidFill>
                  <a:srgbClr val="FFFFFF"/>
                </a:solidFill>
                <a:latin typeface="Verdana"/>
                <a:cs typeface="Verdana"/>
              </a:rPr>
              <a:t> </a:t>
            </a:r>
            <a:r>
              <a:rPr lang="en-US" sz="1350" spc="-98" dirty="0" err="1" smtClean="0">
                <a:solidFill>
                  <a:srgbClr val="FFFFFF"/>
                </a:solidFill>
                <a:latin typeface="Verdana"/>
                <a:cs typeface="Verdana"/>
              </a:rPr>
              <a:t>bersalin</a:t>
            </a:r>
            <a:endParaRPr lang="en-US" sz="1350" spc="-98" dirty="0">
              <a:solidFill>
                <a:srgbClr val="FFFFFF"/>
              </a:solidFill>
              <a:latin typeface="Verdana"/>
              <a:cs typeface="Verdana"/>
            </a:endParaRPr>
          </a:p>
          <a:p>
            <a:pPr marL="9525" marR="110014">
              <a:lnSpc>
                <a:spcPct val="95900"/>
              </a:lnSpc>
              <a:spcBef>
                <a:spcPts val="4"/>
              </a:spcBef>
            </a:pPr>
            <a:r>
              <a:rPr lang="en-US" sz="1350" spc="-79" dirty="0" smtClean="0">
                <a:solidFill>
                  <a:srgbClr val="FFFFFF"/>
                </a:solidFill>
                <a:latin typeface="Verdana"/>
                <a:cs typeface="Verdana"/>
              </a:rPr>
              <a:t>2.  </a:t>
            </a:r>
            <a:r>
              <a:rPr lang="en-US" sz="1350" spc="-79" dirty="0" err="1" smtClean="0">
                <a:solidFill>
                  <a:srgbClr val="FFFFFF"/>
                </a:solidFill>
                <a:latin typeface="Verdana"/>
                <a:cs typeface="Verdana"/>
              </a:rPr>
              <a:t>M</a:t>
            </a:r>
            <a:r>
              <a:rPr sz="1350" spc="-79" dirty="0" err="1" smtClean="0">
                <a:solidFill>
                  <a:srgbClr val="FFFFFF"/>
                </a:solidFill>
                <a:latin typeface="Verdana"/>
                <a:cs typeface="Verdana"/>
              </a:rPr>
              <a:t>elahirkan</a:t>
            </a:r>
            <a:r>
              <a:rPr sz="1350" spc="-79" dirty="0" smtClean="0">
                <a:solidFill>
                  <a:srgbClr val="FFFFFF"/>
                </a:solidFill>
                <a:latin typeface="Verdana"/>
                <a:cs typeface="Verdana"/>
              </a:rPr>
              <a:t> </a:t>
            </a:r>
            <a:r>
              <a:rPr sz="1350" spc="-94" dirty="0">
                <a:solidFill>
                  <a:srgbClr val="FFFFFF"/>
                </a:solidFill>
                <a:latin typeface="Verdana"/>
                <a:cs typeface="Verdana"/>
              </a:rPr>
              <a:t>anak </a:t>
            </a:r>
            <a:r>
              <a:rPr sz="1350" spc="-120" dirty="0">
                <a:solidFill>
                  <a:srgbClr val="FFFFFF"/>
                </a:solidFill>
                <a:latin typeface="Verdana"/>
                <a:cs typeface="Verdana"/>
              </a:rPr>
              <a:t>yang  </a:t>
            </a:r>
            <a:r>
              <a:rPr sz="1425" i="1" spc="-127" dirty="0">
                <a:solidFill>
                  <a:srgbClr val="FFFFFF"/>
                </a:solidFill>
                <a:latin typeface="Verdana"/>
                <a:cs typeface="Verdana"/>
              </a:rPr>
              <a:t>stunting</a:t>
            </a:r>
            <a:r>
              <a:rPr sz="1350" spc="-127" dirty="0">
                <a:solidFill>
                  <a:srgbClr val="FFFFFF"/>
                </a:solidFill>
                <a:latin typeface="Verdana"/>
                <a:cs typeface="Verdana"/>
              </a:rPr>
              <a:t>.</a:t>
            </a:r>
            <a:endParaRPr sz="1350" dirty="0">
              <a:latin typeface="Verdana"/>
              <a:cs typeface="Verdana"/>
            </a:endParaRPr>
          </a:p>
        </p:txBody>
      </p:sp>
    </p:spTree>
    <p:extLst>
      <p:ext uri="{BB962C8B-B14F-4D97-AF65-F5344CB8AC3E}">
        <p14:creationId xmlns:p14="http://schemas.microsoft.com/office/powerpoint/2010/main" val="2833942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21004"/>
            <a:ext cx="6858000" cy="1307796"/>
          </a:xfrm>
        </p:spPr>
        <p:txBody>
          <a:bodyPr>
            <a:noAutofit/>
          </a:bodyPr>
          <a:lstStyle/>
          <a:p>
            <a:r>
              <a:rPr lang="en-US" sz="2800" b="1" dirty="0" smtClean="0"/>
              <a:t>PERSIAPAN </a:t>
            </a:r>
            <a:r>
              <a:rPr lang="id-ID" sz="2800" b="1" dirty="0" smtClean="0"/>
              <a:t>DAN PERENCANAAN </a:t>
            </a:r>
            <a:r>
              <a:rPr lang="en-US" sz="2800" b="1" dirty="0" smtClean="0"/>
              <a:t>DALAM BERKELUARGA</a:t>
            </a:r>
            <a:endParaRPr lang="en-US" sz="2800" b="1" dirty="0"/>
          </a:p>
        </p:txBody>
      </p:sp>
      <p:sp>
        <p:nvSpPr>
          <p:cNvPr id="3" name="Subtitle 2"/>
          <p:cNvSpPr>
            <a:spLocks noGrp="1"/>
          </p:cNvSpPr>
          <p:nvPr>
            <p:ph type="subTitle" idx="4294967295"/>
          </p:nvPr>
        </p:nvSpPr>
        <p:spPr>
          <a:xfrm>
            <a:off x="4419600" y="1965920"/>
            <a:ext cx="4114800" cy="4343400"/>
          </a:xfrm>
          <a:prstGeom prst="rect">
            <a:avLst/>
          </a:prstGeom>
        </p:spPr>
        <p:txBody>
          <a:bodyPr>
            <a:normAutofit fontScale="55000" lnSpcReduction="20000"/>
          </a:bodyPr>
          <a:lstStyle/>
          <a:p>
            <a:pPr algn="l"/>
            <a:r>
              <a:rPr lang="en-US" b="1" dirty="0" err="1" smtClean="0"/>
              <a:t>Beberapa</a:t>
            </a:r>
            <a:r>
              <a:rPr lang="en-US" b="1" dirty="0" smtClean="0"/>
              <a:t> </a:t>
            </a:r>
            <a:r>
              <a:rPr lang="en-US" b="1" dirty="0" err="1" smtClean="0"/>
              <a:t>persiapan</a:t>
            </a:r>
            <a:r>
              <a:rPr lang="en-US" b="1" dirty="0" smtClean="0"/>
              <a:t> yang </a:t>
            </a:r>
            <a:r>
              <a:rPr lang="en-US" b="1" dirty="0" err="1" smtClean="0"/>
              <a:t>dilakukan</a:t>
            </a:r>
            <a:r>
              <a:rPr lang="en-US" b="1" dirty="0" smtClean="0"/>
              <a:t> </a:t>
            </a:r>
            <a:r>
              <a:rPr lang="en-US" b="1" dirty="0" err="1" smtClean="0"/>
              <a:t>dalam</a:t>
            </a:r>
            <a:r>
              <a:rPr lang="en-US" b="1" dirty="0" smtClean="0"/>
              <a:t> </a:t>
            </a:r>
            <a:r>
              <a:rPr lang="en-US" b="1" dirty="0" err="1" smtClean="0"/>
              <a:t>berkeluarga</a:t>
            </a:r>
            <a:r>
              <a:rPr lang="en-US" b="1" dirty="0" smtClean="0"/>
              <a:t> </a:t>
            </a:r>
            <a:r>
              <a:rPr lang="en-US" b="1" dirty="0" err="1" smtClean="0"/>
              <a:t>antara</a:t>
            </a:r>
            <a:r>
              <a:rPr lang="en-US" b="1" dirty="0" smtClean="0"/>
              <a:t> lain : </a:t>
            </a:r>
          </a:p>
          <a:p>
            <a:pPr marL="342900" indent="-342900" algn="l">
              <a:buFont typeface="Wingdings" panose="05000000000000000000" pitchFamily="2" charset="2"/>
              <a:buChar char="ü"/>
            </a:pPr>
            <a:r>
              <a:rPr lang="en-US" b="1" dirty="0" err="1" smtClean="0"/>
              <a:t>Persiapan</a:t>
            </a:r>
            <a:r>
              <a:rPr lang="en-US" b="1" dirty="0" smtClean="0"/>
              <a:t> </a:t>
            </a:r>
            <a:r>
              <a:rPr lang="en-US" b="1" dirty="0" err="1" smtClean="0"/>
              <a:t>fisik</a:t>
            </a:r>
            <a:r>
              <a:rPr lang="en-US" b="1" dirty="0" smtClean="0"/>
              <a:t>, </a:t>
            </a:r>
            <a:r>
              <a:rPr lang="en-US" b="1" dirty="0" err="1" smtClean="0"/>
              <a:t>biologis</a:t>
            </a:r>
            <a:endParaRPr lang="en-US" b="1" dirty="0" smtClean="0"/>
          </a:p>
          <a:p>
            <a:pPr marL="342900" indent="-342900" algn="l">
              <a:buFont typeface="Wingdings" panose="05000000000000000000" pitchFamily="2" charset="2"/>
              <a:buChar char="ü"/>
            </a:pPr>
            <a:r>
              <a:rPr lang="en-US" b="1" dirty="0" err="1" smtClean="0"/>
              <a:t>Persiapan</a:t>
            </a:r>
            <a:r>
              <a:rPr lang="en-US" b="1" dirty="0" smtClean="0"/>
              <a:t> mental</a:t>
            </a:r>
          </a:p>
          <a:p>
            <a:pPr marL="342900" indent="-342900" algn="l">
              <a:buFont typeface="Wingdings" panose="05000000000000000000" pitchFamily="2" charset="2"/>
              <a:buChar char="ü"/>
            </a:pPr>
            <a:r>
              <a:rPr lang="en-US" b="1" dirty="0" err="1" smtClean="0"/>
              <a:t>Persiapan</a:t>
            </a:r>
            <a:r>
              <a:rPr lang="en-US" b="1" dirty="0" smtClean="0"/>
              <a:t> </a:t>
            </a:r>
            <a:r>
              <a:rPr lang="en-US" b="1" dirty="0" err="1" smtClean="0"/>
              <a:t>sosial</a:t>
            </a:r>
            <a:r>
              <a:rPr lang="en-US" b="1" dirty="0" smtClean="0"/>
              <a:t> </a:t>
            </a:r>
            <a:r>
              <a:rPr lang="en-US" b="1" dirty="0" err="1" smtClean="0"/>
              <a:t>ekonomi</a:t>
            </a:r>
            <a:endParaRPr lang="en-US" b="1" dirty="0"/>
          </a:p>
          <a:p>
            <a:pPr marL="342900" indent="-342900" algn="l">
              <a:buFont typeface="Wingdings" panose="05000000000000000000" pitchFamily="2" charset="2"/>
              <a:buChar char="ü"/>
            </a:pPr>
            <a:r>
              <a:rPr lang="en-US" b="1" dirty="0" err="1" smtClean="0"/>
              <a:t>Persiapan</a:t>
            </a:r>
            <a:r>
              <a:rPr lang="en-US" b="1" dirty="0" smtClean="0"/>
              <a:t> </a:t>
            </a:r>
            <a:r>
              <a:rPr lang="en-US" b="1" dirty="0" err="1" smtClean="0"/>
              <a:t>pendidikan</a:t>
            </a:r>
            <a:r>
              <a:rPr lang="en-US" b="1" dirty="0" smtClean="0"/>
              <a:t> </a:t>
            </a:r>
            <a:r>
              <a:rPr lang="en-US" b="1" dirty="0" err="1" smtClean="0"/>
              <a:t>dan</a:t>
            </a:r>
            <a:r>
              <a:rPr lang="en-US" b="1" dirty="0" smtClean="0"/>
              <a:t> </a:t>
            </a:r>
            <a:r>
              <a:rPr lang="en-US" b="1" dirty="0" err="1" smtClean="0"/>
              <a:t>keterampilan</a:t>
            </a:r>
            <a:endParaRPr lang="en-US" b="1" dirty="0" smtClean="0"/>
          </a:p>
          <a:p>
            <a:pPr marL="342900" indent="-342900" algn="l">
              <a:buFont typeface="Wingdings" panose="05000000000000000000" pitchFamily="2" charset="2"/>
              <a:buChar char="ü"/>
            </a:pPr>
            <a:r>
              <a:rPr lang="en-US" b="1" dirty="0" err="1" smtClean="0"/>
              <a:t>persiapan</a:t>
            </a:r>
            <a:r>
              <a:rPr lang="en-US" b="1" dirty="0" smtClean="0"/>
              <a:t> </a:t>
            </a:r>
            <a:r>
              <a:rPr lang="en-US" b="1" dirty="0" err="1" smtClean="0"/>
              <a:t>keyakinan</a:t>
            </a:r>
            <a:r>
              <a:rPr lang="en-US" b="1" dirty="0" smtClean="0"/>
              <a:t> </a:t>
            </a:r>
            <a:r>
              <a:rPr lang="en-US" b="1" dirty="0" err="1" smtClean="0"/>
              <a:t>dan</a:t>
            </a:r>
            <a:r>
              <a:rPr lang="id-ID" b="1" dirty="0"/>
              <a:t>/</a:t>
            </a:r>
            <a:r>
              <a:rPr lang="en-US" b="1" dirty="0" err="1" smtClean="0"/>
              <a:t>atau</a:t>
            </a:r>
            <a:r>
              <a:rPr lang="en-US" b="1" dirty="0" smtClean="0"/>
              <a:t> agama</a:t>
            </a:r>
            <a:endParaRPr lang="id-ID" b="1" dirty="0" smtClean="0"/>
          </a:p>
          <a:p>
            <a:pPr marL="342900" indent="-342900" algn="l">
              <a:buFont typeface="Wingdings" panose="05000000000000000000" pitchFamily="2" charset="2"/>
              <a:buChar char="ü"/>
            </a:pPr>
            <a:r>
              <a:rPr lang="id-ID" b="1" dirty="0" smtClean="0"/>
              <a:t>Merencanakan usia perkawinan</a:t>
            </a:r>
          </a:p>
          <a:p>
            <a:pPr marL="342900" indent="-342900" algn="l">
              <a:buFont typeface="Wingdings" panose="05000000000000000000" pitchFamily="2" charset="2"/>
              <a:buChar char="ü"/>
            </a:pPr>
            <a:r>
              <a:rPr lang="id-ID" b="1" dirty="0" smtClean="0"/>
              <a:t>Membina hubungan</a:t>
            </a:r>
          </a:p>
          <a:p>
            <a:pPr marL="342900" indent="-342900" algn="l">
              <a:buFont typeface="Wingdings" panose="05000000000000000000" pitchFamily="2" charset="2"/>
              <a:buChar char="ü"/>
            </a:pPr>
            <a:r>
              <a:rPr lang="id-ID" b="1" dirty="0" smtClean="0"/>
              <a:t>Merencakan kelahiran anak pertama</a:t>
            </a:r>
          </a:p>
          <a:p>
            <a:pPr marL="342900" indent="-342900" algn="l">
              <a:buFont typeface="Wingdings" panose="05000000000000000000" pitchFamily="2" charset="2"/>
              <a:buChar char="ü"/>
            </a:pPr>
            <a:r>
              <a:rPr lang="id-ID" b="1" dirty="0" smtClean="0"/>
              <a:t>Mengatur jarak kelahiran </a:t>
            </a:r>
          </a:p>
          <a:p>
            <a:pPr marL="342900" indent="-342900" algn="l">
              <a:buFont typeface="Wingdings" panose="05000000000000000000" pitchFamily="2" charset="2"/>
              <a:buChar char="ü"/>
            </a:pPr>
            <a:r>
              <a:rPr lang="id-ID" b="1" dirty="0" smtClean="0"/>
              <a:t>Berhenti melahirkan pada usia 35 tahun</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501" y="2057400"/>
            <a:ext cx="3180360" cy="2821847"/>
          </a:xfrm>
          <a:prstGeom prst="ellipse">
            <a:avLst/>
          </a:prstGeom>
          <a:ln w="38100" cap="rnd">
            <a:solidFill>
              <a:srgbClr val="333333"/>
            </a:solidFill>
            <a:prstDash val="lgDashDot"/>
          </a:ln>
          <a:effectLst>
            <a:outerShdw blurRad="76200" dir="18900000" sy="23000" kx="-1200000" algn="bl" rotWithShape="0">
              <a:prstClr val="black">
                <a:alpha val="20000"/>
              </a:prstClr>
            </a:outerShdw>
            <a:reflection blurRad="6350" stA="50000" endA="300" endPos="55500" dist="50800" dir="5400000" sy="-100000" algn="bl" rotWithShape="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720964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5yx_NB2SEuEUDDki.W3v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281niyK0ikKtw02Dod6Wh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Ys_L53V10a6pTN6GGQX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45gu7UEeW0upkRa6q6Hbf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5yx_NB2SEuEUDDki.W3v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hXLJth_O2EKfla4WwpNt0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iMa2c4zjoUGSSei756mCj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CW7.ju_ikybViy0pdWl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wVD772OUz0eWPWSuiD6UB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MCW7.ju_ikybViy0pdWl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UBjNMRdOkGbHACQgj.4k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_FYTwCe960utntAMpzne4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UbAuFY6o02g49aNnSVMH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VD772OUz0eWPWSuiD6UB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WxpggYyUkygorrTeaN6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P6VZV6__USBHBP260tJO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uBsHS8U3kerxMbvILJZi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i4aLZx2N0SURg4EjaVAg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786</Words>
  <Application>Microsoft Office PowerPoint</Application>
  <PresentationFormat>On-screen Show (4:3)</PresentationFormat>
  <Paragraphs>135</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BANGGA KENCANA Pembangunan Keluarga, Kependudukan dan Keluarga Berencana</vt:lpstr>
      <vt:lpstr>MENINGKATKAN KUALITAS HIDUP MANUSIA INDONESIA</vt:lpstr>
      <vt:lpstr>PowerPoint Presentation</vt:lpstr>
      <vt:lpstr>PowerPoint Presentation</vt:lpstr>
      <vt:lpstr>PowerPoint Presentation</vt:lpstr>
      <vt:lpstr>PowerPoint Presentation</vt:lpstr>
      <vt:lpstr>4 PENDEKATAN KETAHANAN KELUARGA</vt:lpstr>
      <vt:lpstr>PowerPoint Presentation</vt:lpstr>
      <vt:lpstr>PERSIAPAN DAN PERENCANAAN DALAM BERKELUARGA</vt:lpstr>
      <vt:lpstr>Substansi Utk Remaja</vt:lpstr>
      <vt:lpstr>PEMBANGUNAN KELUARGA DIPERLUKAN (mengikuti “siklus hidup”</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BANGGA KENCANA</dc:title>
  <dc:creator>Windows User</dc:creator>
  <cp:lastModifiedBy>Tapin</cp:lastModifiedBy>
  <cp:revision>35</cp:revision>
  <cp:lastPrinted>2021-10-11T08:32:42Z</cp:lastPrinted>
  <dcterms:created xsi:type="dcterms:W3CDTF">2021-07-05T13:15:57Z</dcterms:created>
  <dcterms:modified xsi:type="dcterms:W3CDTF">2021-10-11T08:43:14Z</dcterms:modified>
</cp:coreProperties>
</file>